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1746" r:id="rId3"/>
    <p:sldId id="1745" r:id="rId4"/>
    <p:sldId id="635" r:id="rId5"/>
    <p:sldId id="637" r:id="rId6"/>
    <p:sldId id="638" r:id="rId7"/>
    <p:sldId id="653" r:id="rId8"/>
    <p:sldId id="642" r:id="rId9"/>
    <p:sldId id="654" r:id="rId10"/>
    <p:sldId id="622" r:id="rId11"/>
    <p:sldId id="626" r:id="rId12"/>
    <p:sldId id="628" r:id="rId13"/>
    <p:sldId id="629" r:id="rId14"/>
    <p:sldId id="630" r:id="rId15"/>
    <p:sldId id="631" r:id="rId16"/>
    <p:sldId id="657" r:id="rId17"/>
    <p:sldId id="633" r:id="rId18"/>
    <p:sldId id="656" r:id="rId19"/>
    <p:sldId id="655" r:id="rId20"/>
    <p:sldId id="464" r:id="rId21"/>
    <p:sldId id="513" r:id="rId22"/>
    <p:sldId id="525" r:id="rId23"/>
    <p:sldId id="552" r:id="rId24"/>
    <p:sldId id="553" r:id="rId25"/>
    <p:sldId id="528" r:id="rId26"/>
    <p:sldId id="554" r:id="rId27"/>
    <p:sldId id="660" r:id="rId28"/>
    <p:sldId id="661" r:id="rId29"/>
    <p:sldId id="662" r:id="rId30"/>
    <p:sldId id="663" r:id="rId31"/>
    <p:sldId id="664" r:id="rId32"/>
    <p:sldId id="665" r:id="rId33"/>
    <p:sldId id="666" r:id="rId34"/>
    <p:sldId id="1747" r:id="rId35"/>
    <p:sldId id="174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80"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9E144-4DE8-42A6-9524-60967A511D05}" type="datetimeFigureOut">
              <a:rPr lang="en-IN" smtClean="0"/>
              <a:pPr/>
              <a:t>30-12-2019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136E-29B1-4133-90D3-4AA54A8FABB1}" type="slidenum">
              <a:rPr lang="en-IN" smtClean="0"/>
              <a:pPr/>
              <a:t>‹#›</a:t>
            </a:fld>
            <a:endParaRPr lang="en-IN"/>
          </a:p>
        </p:txBody>
      </p:sp>
    </p:spTree>
    <p:extLst>
      <p:ext uri="{BB962C8B-B14F-4D97-AF65-F5344CB8AC3E}">
        <p14:creationId xmlns:p14="http://schemas.microsoft.com/office/powerpoint/2010/main" val="33639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936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a:solidFill>
                  <a:schemeClr val="tx1"/>
                </a:solidFill>
                <a:effectLst/>
                <a:latin typeface="Segoe UI Light" pitchFamily="34" charset="0"/>
                <a:ea typeface="+mn-ea"/>
                <a:cs typeface="+mn-cs"/>
              </a:rPr>
              <a:t>Microsoft Bot Framework</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a:solidFill>
                <a:schemeClr val="tx1"/>
              </a:solidFill>
              <a:effectLst/>
              <a:latin typeface="Segoe UI Light" pitchFamily="34" charset="0"/>
              <a:ea typeface="+mn-ea"/>
              <a:cs typeface="+mn-cs"/>
            </a:endParaRPr>
          </a:p>
          <a:p>
            <a:endParaRPr lang="en-US"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12/30/2019 10:40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566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12/30/2019 10:40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308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About Bot Framework</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Bot Framework is a platform for building, connecting, testing, and deploying powerful and intelligent bots. You can quickly start building bots with the Azure Bot Service. If you prefer building a bot from scratch, the Bot Framework provides the Bot Builder SDK for .NET and Node.js.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Let's look at an example of a bot that schedules salon appointments. The bot understands the user's intent, presents appointment options using action buttons, displays the user's selection when they tap an appointment, and then sends a thumbnail card that contains the appointment's specifics.</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4C4E6-F21E-4F16-B366-370D7E7427D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26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EDC1-42AD-4E99-8967-615E9C902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14877B-2DA3-4BDF-96A0-C3BA9BDCC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650695-1466-420D-BBDE-2816E1CD9AC7}"/>
              </a:ext>
            </a:extLst>
          </p:cNvPr>
          <p:cNvSpPr>
            <a:spLocks noGrp="1"/>
          </p:cNvSpPr>
          <p:nvPr>
            <p:ph type="dt" sz="half" idx="10"/>
          </p:nvPr>
        </p:nvSpPr>
        <p:spPr/>
        <p:txBody>
          <a:bodyPr/>
          <a:lstStyle/>
          <a:p>
            <a:fld id="{C9735FA5-0397-45B2-8119-CC5865FE6363}" type="datetimeFigureOut">
              <a:rPr lang="en-IN" smtClean="0"/>
              <a:pPr/>
              <a:t>30-12-2019</a:t>
            </a:fld>
            <a:endParaRPr lang="en-IN"/>
          </a:p>
        </p:txBody>
      </p:sp>
      <p:sp>
        <p:nvSpPr>
          <p:cNvPr id="5" name="Footer Placeholder 4">
            <a:extLst>
              <a:ext uri="{FF2B5EF4-FFF2-40B4-BE49-F238E27FC236}">
                <a16:creationId xmlns:a16="http://schemas.microsoft.com/office/drawing/2014/main" id="{0054738F-BF93-441B-A03C-4C29B6A97C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B1EB1D-5E81-46FC-894A-F43106FB595F}"/>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27581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65EF-7459-40B9-9F60-DF3ACFA164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36E5C0-BEF4-41F0-A9AB-9160BC7452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BF9DF1-E2B9-486E-86EF-22CFD31245F8}"/>
              </a:ext>
            </a:extLst>
          </p:cNvPr>
          <p:cNvSpPr>
            <a:spLocks noGrp="1"/>
          </p:cNvSpPr>
          <p:nvPr>
            <p:ph type="dt" sz="half" idx="10"/>
          </p:nvPr>
        </p:nvSpPr>
        <p:spPr/>
        <p:txBody>
          <a:bodyPr/>
          <a:lstStyle/>
          <a:p>
            <a:fld id="{C9735FA5-0397-45B2-8119-CC5865FE6363}" type="datetimeFigureOut">
              <a:rPr lang="en-IN" smtClean="0"/>
              <a:pPr/>
              <a:t>30-12-2019</a:t>
            </a:fld>
            <a:endParaRPr lang="en-IN"/>
          </a:p>
        </p:txBody>
      </p:sp>
      <p:sp>
        <p:nvSpPr>
          <p:cNvPr id="5" name="Footer Placeholder 4">
            <a:extLst>
              <a:ext uri="{FF2B5EF4-FFF2-40B4-BE49-F238E27FC236}">
                <a16:creationId xmlns:a16="http://schemas.microsoft.com/office/drawing/2014/main" id="{B44E99A3-8F9D-427D-9B76-BD63257EE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34393-5691-472B-ABBC-976191DAA21C}"/>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14033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6A3638-643B-4CEE-B358-BD59E54588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F80131-0000-41A8-BE67-52A93A0902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7486C8-9710-40E7-B13F-F8CFDD6F18AE}"/>
              </a:ext>
            </a:extLst>
          </p:cNvPr>
          <p:cNvSpPr>
            <a:spLocks noGrp="1"/>
          </p:cNvSpPr>
          <p:nvPr>
            <p:ph type="dt" sz="half" idx="10"/>
          </p:nvPr>
        </p:nvSpPr>
        <p:spPr/>
        <p:txBody>
          <a:bodyPr/>
          <a:lstStyle/>
          <a:p>
            <a:fld id="{C9735FA5-0397-45B2-8119-CC5865FE6363}" type="datetimeFigureOut">
              <a:rPr lang="en-IN" smtClean="0"/>
              <a:pPr/>
              <a:t>30-12-2019</a:t>
            </a:fld>
            <a:endParaRPr lang="en-IN"/>
          </a:p>
        </p:txBody>
      </p:sp>
      <p:sp>
        <p:nvSpPr>
          <p:cNvPr id="5" name="Footer Placeholder 4">
            <a:extLst>
              <a:ext uri="{FF2B5EF4-FFF2-40B4-BE49-F238E27FC236}">
                <a16:creationId xmlns:a16="http://schemas.microsoft.com/office/drawing/2014/main" id="{A5E40A1A-A0CC-4E45-827E-BAAC88472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50ADC7-7CBF-4025-AB82-EB2E8983D5B8}"/>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684987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8911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5672652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243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DF84-3E2B-4BEA-A36D-87B3292B95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32A910-7279-4081-A095-8E05AE87CE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201F61-6967-4BD7-A15C-814F17C713DC}"/>
              </a:ext>
            </a:extLst>
          </p:cNvPr>
          <p:cNvSpPr>
            <a:spLocks noGrp="1"/>
          </p:cNvSpPr>
          <p:nvPr>
            <p:ph type="dt" sz="half" idx="10"/>
          </p:nvPr>
        </p:nvSpPr>
        <p:spPr/>
        <p:txBody>
          <a:bodyPr/>
          <a:lstStyle/>
          <a:p>
            <a:fld id="{C9735FA5-0397-45B2-8119-CC5865FE6363}" type="datetimeFigureOut">
              <a:rPr lang="en-IN" smtClean="0"/>
              <a:pPr/>
              <a:t>30-12-2019</a:t>
            </a:fld>
            <a:endParaRPr lang="en-IN"/>
          </a:p>
        </p:txBody>
      </p:sp>
      <p:sp>
        <p:nvSpPr>
          <p:cNvPr id="5" name="Footer Placeholder 4">
            <a:extLst>
              <a:ext uri="{FF2B5EF4-FFF2-40B4-BE49-F238E27FC236}">
                <a16:creationId xmlns:a16="http://schemas.microsoft.com/office/drawing/2014/main" id="{9D3DB1A2-B789-4CB0-A2F6-ACB506ABF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A2A440-F177-468A-97D5-F5198194844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5155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38F1-C9C3-4559-A5CC-018CF839E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BAB58D-6EF6-4511-901A-D1914DCF1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8B1F88-B913-4272-BA6F-9648D337E48D}"/>
              </a:ext>
            </a:extLst>
          </p:cNvPr>
          <p:cNvSpPr>
            <a:spLocks noGrp="1"/>
          </p:cNvSpPr>
          <p:nvPr>
            <p:ph type="dt" sz="half" idx="10"/>
          </p:nvPr>
        </p:nvSpPr>
        <p:spPr/>
        <p:txBody>
          <a:bodyPr/>
          <a:lstStyle/>
          <a:p>
            <a:fld id="{C9735FA5-0397-45B2-8119-CC5865FE6363}" type="datetimeFigureOut">
              <a:rPr lang="en-IN" smtClean="0"/>
              <a:pPr/>
              <a:t>30-12-2019</a:t>
            </a:fld>
            <a:endParaRPr lang="en-IN"/>
          </a:p>
        </p:txBody>
      </p:sp>
      <p:sp>
        <p:nvSpPr>
          <p:cNvPr id="5" name="Footer Placeholder 4">
            <a:extLst>
              <a:ext uri="{FF2B5EF4-FFF2-40B4-BE49-F238E27FC236}">
                <a16:creationId xmlns:a16="http://schemas.microsoft.com/office/drawing/2014/main" id="{7933CE70-1551-4096-8825-673A4DA5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263228-ABA2-4A1C-B3D0-A8B2906DA9D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422786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D3F3-4633-4882-9B3A-D26BD896C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F9BAE4-593D-4322-8503-5DF141F69B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7D4999-16DA-47FE-B7C6-300BAB716F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D2E137-239E-4192-8A44-DF231AE3167C}"/>
              </a:ext>
            </a:extLst>
          </p:cNvPr>
          <p:cNvSpPr>
            <a:spLocks noGrp="1"/>
          </p:cNvSpPr>
          <p:nvPr>
            <p:ph type="dt" sz="half" idx="10"/>
          </p:nvPr>
        </p:nvSpPr>
        <p:spPr/>
        <p:txBody>
          <a:bodyPr/>
          <a:lstStyle/>
          <a:p>
            <a:fld id="{C9735FA5-0397-45B2-8119-CC5865FE6363}" type="datetimeFigureOut">
              <a:rPr lang="en-IN" smtClean="0"/>
              <a:pPr/>
              <a:t>30-12-2019</a:t>
            </a:fld>
            <a:endParaRPr lang="en-IN"/>
          </a:p>
        </p:txBody>
      </p:sp>
      <p:sp>
        <p:nvSpPr>
          <p:cNvPr id="6" name="Footer Placeholder 5">
            <a:extLst>
              <a:ext uri="{FF2B5EF4-FFF2-40B4-BE49-F238E27FC236}">
                <a16:creationId xmlns:a16="http://schemas.microsoft.com/office/drawing/2014/main" id="{BF832F31-E8BD-4A87-A63F-0154AC5F2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028D3-71F1-43B2-8CF2-F2329D46280D}"/>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40234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5A28-6B74-4736-8CA5-BBF3AB7DB7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BE02B1-13CA-43D1-881E-C5ABB9041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F42BF7-E18D-4BDE-8FF6-E0F9EF6F12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5DE8BE-483C-4FB5-8B6B-803DCE958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DFF97-001A-46EE-AAB0-3A38CF1C25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F770BC-17FB-4CC2-9A43-04476853BEAD}"/>
              </a:ext>
            </a:extLst>
          </p:cNvPr>
          <p:cNvSpPr>
            <a:spLocks noGrp="1"/>
          </p:cNvSpPr>
          <p:nvPr>
            <p:ph type="dt" sz="half" idx="10"/>
          </p:nvPr>
        </p:nvSpPr>
        <p:spPr/>
        <p:txBody>
          <a:bodyPr/>
          <a:lstStyle/>
          <a:p>
            <a:fld id="{C9735FA5-0397-45B2-8119-CC5865FE6363}" type="datetimeFigureOut">
              <a:rPr lang="en-IN" smtClean="0"/>
              <a:pPr/>
              <a:t>30-12-2019</a:t>
            </a:fld>
            <a:endParaRPr lang="en-IN"/>
          </a:p>
        </p:txBody>
      </p:sp>
      <p:sp>
        <p:nvSpPr>
          <p:cNvPr id="8" name="Footer Placeholder 7">
            <a:extLst>
              <a:ext uri="{FF2B5EF4-FFF2-40B4-BE49-F238E27FC236}">
                <a16:creationId xmlns:a16="http://schemas.microsoft.com/office/drawing/2014/main" id="{F31DF888-D8AE-4B8D-A98C-317C2E0FB3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CB26FF-8C74-4D78-BB2D-8D4F1B182C7D}"/>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42383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4C81-1B4C-4C24-B154-09B4A5450B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15AE37-7501-4FFD-966A-284413989B05}"/>
              </a:ext>
            </a:extLst>
          </p:cNvPr>
          <p:cNvSpPr>
            <a:spLocks noGrp="1"/>
          </p:cNvSpPr>
          <p:nvPr>
            <p:ph type="dt" sz="half" idx="10"/>
          </p:nvPr>
        </p:nvSpPr>
        <p:spPr/>
        <p:txBody>
          <a:bodyPr/>
          <a:lstStyle/>
          <a:p>
            <a:fld id="{C9735FA5-0397-45B2-8119-CC5865FE6363}" type="datetimeFigureOut">
              <a:rPr lang="en-IN" smtClean="0"/>
              <a:pPr/>
              <a:t>30-12-2019</a:t>
            </a:fld>
            <a:endParaRPr lang="en-IN"/>
          </a:p>
        </p:txBody>
      </p:sp>
      <p:sp>
        <p:nvSpPr>
          <p:cNvPr id="4" name="Footer Placeholder 3">
            <a:extLst>
              <a:ext uri="{FF2B5EF4-FFF2-40B4-BE49-F238E27FC236}">
                <a16:creationId xmlns:a16="http://schemas.microsoft.com/office/drawing/2014/main" id="{37AFABE4-CD88-4DDF-A469-F25E9CF92F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0C93BF-B9C5-46C1-8822-2D806E2FECB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67962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D8651-B569-4CFD-92BB-394D766E8AA4}"/>
              </a:ext>
            </a:extLst>
          </p:cNvPr>
          <p:cNvSpPr>
            <a:spLocks noGrp="1"/>
          </p:cNvSpPr>
          <p:nvPr>
            <p:ph type="dt" sz="half" idx="10"/>
          </p:nvPr>
        </p:nvSpPr>
        <p:spPr/>
        <p:txBody>
          <a:bodyPr/>
          <a:lstStyle/>
          <a:p>
            <a:fld id="{C9735FA5-0397-45B2-8119-CC5865FE6363}" type="datetimeFigureOut">
              <a:rPr lang="en-IN" smtClean="0"/>
              <a:pPr/>
              <a:t>30-12-2019</a:t>
            </a:fld>
            <a:endParaRPr lang="en-IN"/>
          </a:p>
        </p:txBody>
      </p:sp>
      <p:sp>
        <p:nvSpPr>
          <p:cNvPr id="3" name="Footer Placeholder 2">
            <a:extLst>
              <a:ext uri="{FF2B5EF4-FFF2-40B4-BE49-F238E27FC236}">
                <a16:creationId xmlns:a16="http://schemas.microsoft.com/office/drawing/2014/main" id="{01C5542D-63C2-4829-B574-2C857E2EA2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92746B-7A5D-47F5-92F2-838FAC95F4D7}"/>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244183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6EA3-047C-4B4E-B46D-92B1FB9A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38F1D-0142-40C7-ACF4-5A2D6E27D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ADAF92-AE30-43BB-8315-21AD093B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FE70C8-B034-4C54-A76A-ADD452975DFC}"/>
              </a:ext>
            </a:extLst>
          </p:cNvPr>
          <p:cNvSpPr>
            <a:spLocks noGrp="1"/>
          </p:cNvSpPr>
          <p:nvPr>
            <p:ph type="dt" sz="half" idx="10"/>
          </p:nvPr>
        </p:nvSpPr>
        <p:spPr/>
        <p:txBody>
          <a:bodyPr/>
          <a:lstStyle/>
          <a:p>
            <a:fld id="{C9735FA5-0397-45B2-8119-CC5865FE6363}" type="datetimeFigureOut">
              <a:rPr lang="en-IN" smtClean="0"/>
              <a:pPr/>
              <a:t>30-12-2019</a:t>
            </a:fld>
            <a:endParaRPr lang="en-IN"/>
          </a:p>
        </p:txBody>
      </p:sp>
      <p:sp>
        <p:nvSpPr>
          <p:cNvPr id="6" name="Footer Placeholder 5">
            <a:extLst>
              <a:ext uri="{FF2B5EF4-FFF2-40B4-BE49-F238E27FC236}">
                <a16:creationId xmlns:a16="http://schemas.microsoft.com/office/drawing/2014/main" id="{BD1227FA-3054-40FF-A9EB-B8617A973D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C08AD-9801-4FAC-9A74-77BD26938318}"/>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56421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1C3B-FB44-4211-A528-A49DD6496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9A6505-7EEA-42E4-B641-4BFF3E9A7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3AC9B6-91C6-4A00-9FAB-4282A9ACF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8D604-DC68-4FCD-9910-455A3AFBB9F0}"/>
              </a:ext>
            </a:extLst>
          </p:cNvPr>
          <p:cNvSpPr>
            <a:spLocks noGrp="1"/>
          </p:cNvSpPr>
          <p:nvPr>
            <p:ph type="dt" sz="half" idx="10"/>
          </p:nvPr>
        </p:nvSpPr>
        <p:spPr/>
        <p:txBody>
          <a:bodyPr/>
          <a:lstStyle/>
          <a:p>
            <a:fld id="{C9735FA5-0397-45B2-8119-CC5865FE6363}" type="datetimeFigureOut">
              <a:rPr lang="en-IN" smtClean="0"/>
              <a:pPr/>
              <a:t>30-12-2019</a:t>
            </a:fld>
            <a:endParaRPr lang="en-IN"/>
          </a:p>
        </p:txBody>
      </p:sp>
      <p:sp>
        <p:nvSpPr>
          <p:cNvPr id="6" name="Footer Placeholder 5">
            <a:extLst>
              <a:ext uri="{FF2B5EF4-FFF2-40B4-BE49-F238E27FC236}">
                <a16:creationId xmlns:a16="http://schemas.microsoft.com/office/drawing/2014/main" id="{FEEE60F7-FEFB-4E57-B1E9-982B3F1706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51962D-DD38-46AD-9FE8-E6B1CE56DA69}"/>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101464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6FB3E-2FF5-49EA-B122-AF8126554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74924E-8B58-4C43-AF85-4D9C888677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3A5B2-9944-4009-AC42-8786B87C5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35FA5-0397-45B2-8119-CC5865FE6363}" type="datetimeFigureOut">
              <a:rPr lang="en-IN" smtClean="0"/>
              <a:pPr/>
              <a:t>30-12-2019</a:t>
            </a:fld>
            <a:endParaRPr lang="en-IN"/>
          </a:p>
        </p:txBody>
      </p:sp>
      <p:sp>
        <p:nvSpPr>
          <p:cNvPr id="5" name="Footer Placeholder 4">
            <a:extLst>
              <a:ext uri="{FF2B5EF4-FFF2-40B4-BE49-F238E27FC236}">
                <a16:creationId xmlns:a16="http://schemas.microsoft.com/office/drawing/2014/main" id="{0D021815-1569-4432-840D-F3EEABDFD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A6B680-3E85-4DB1-9FCE-992A1463A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85CD7-FA4F-4DC5-A48B-17E829161C57}" type="slidenum">
              <a:rPr lang="en-IN" smtClean="0"/>
              <a:pPr/>
              <a:t>‹#›</a:t>
            </a:fld>
            <a:endParaRPr lang="en-IN"/>
          </a:p>
        </p:txBody>
      </p:sp>
    </p:spTree>
    <p:extLst>
      <p:ext uri="{BB962C8B-B14F-4D97-AF65-F5344CB8AC3E}">
        <p14:creationId xmlns:p14="http://schemas.microsoft.com/office/powerpoint/2010/main" val="2730411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www.luis.ai/"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azure.microsoft.com/en-in/services/cognitive-services/text-analytic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docs.microsoft.com/en-gb/azure/cognitive-services/luis/luis-how-to-use-prebuilt-domains"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1EF0B-A7DA-4B63-BF97-78154D51D73F}"/>
              </a:ext>
            </a:extLst>
          </p:cNvPr>
          <p:cNvPicPr>
            <a:picLocks noChangeAspect="1"/>
          </p:cNvPicPr>
          <p:nvPr/>
        </p:nvPicPr>
        <p:blipFill rotWithShape="1">
          <a:blip r:embed="rId2">
            <a:extLst>
              <a:ext uri="{28A0092B-C50C-407E-A947-70E740481C1C}">
                <a14:useLocalDpi xmlns:a14="http://schemas.microsoft.com/office/drawing/2010/main" val="0"/>
              </a:ext>
            </a:extLst>
          </a:blip>
          <a:srcRect t="45460"/>
          <a:stretch/>
        </p:blipFill>
        <p:spPr>
          <a:xfrm flipH="1">
            <a:off x="3809135" y="0"/>
            <a:ext cx="8382865" cy="6858000"/>
          </a:xfrm>
          <a:prstGeom prst="rect">
            <a:avLst/>
          </a:prstGeom>
          <a:noFill/>
          <a:ln>
            <a:noFill/>
          </a:ln>
        </p:spPr>
      </p:pic>
      <p:sp>
        <p:nvSpPr>
          <p:cNvPr id="7" name="Rectangle 6">
            <a:extLst>
              <a:ext uri="{FF2B5EF4-FFF2-40B4-BE49-F238E27FC236}">
                <a16:creationId xmlns:a16="http://schemas.microsoft.com/office/drawing/2014/main" id="{ABB74FCE-E4FB-41F0-88CD-B70A2E75141A}"/>
              </a:ext>
            </a:extLst>
          </p:cNvPr>
          <p:cNvSpPr/>
          <p:nvPr/>
        </p:nvSpPr>
        <p:spPr bwMode="invGray">
          <a:xfrm>
            <a:off x="0" y="0"/>
            <a:ext cx="576103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35D97FA-0ACC-4AE2-9885-93F640BC36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9" name="Title 5">
            <a:extLst>
              <a:ext uri="{FF2B5EF4-FFF2-40B4-BE49-F238E27FC236}">
                <a16:creationId xmlns:a16="http://schemas.microsoft.com/office/drawing/2014/main" id="{A9548D00-1507-4EE8-ADB0-ED1B8B292DB8}"/>
              </a:ext>
            </a:extLst>
          </p:cNvPr>
          <p:cNvSpPr txBox="1">
            <a:spLocks/>
          </p:cNvSpPr>
          <p:nvPr/>
        </p:nvSpPr>
        <p:spPr>
          <a:xfrm>
            <a:off x="0" y="479425"/>
            <a:ext cx="5653377" cy="35269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Segoe UI" panose="020B0502040204020203" pitchFamily="34" charset="0"/>
                <a:cs typeface="Segoe UI" panose="020B0502040204020203" pitchFamily="34" charset="0"/>
              </a:rPr>
              <a:t>AI </a:t>
            </a:r>
            <a:r>
              <a:rPr lang="en-US" sz="4800">
                <a:solidFill>
                  <a:schemeClr val="bg1"/>
                </a:solidFill>
                <a:latin typeface="Segoe UI" panose="020B0502040204020203" pitchFamily="34" charset="0"/>
                <a:cs typeface="Segoe UI" panose="020B0502040204020203" pitchFamily="34" charset="0"/>
              </a:rPr>
              <a:t>Ninja Series – Day 3</a:t>
            </a:r>
            <a:endParaRPr lang="en-US" sz="4800" dirty="0">
              <a:solidFill>
                <a:schemeClr val="bg1"/>
              </a:solidFill>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846B5927-3C86-45A3-BB4D-0979402E74BA}"/>
              </a:ext>
            </a:extLst>
          </p:cNvPr>
          <p:cNvCxnSpPr/>
          <p:nvPr/>
        </p:nvCxnSpPr>
        <p:spPr>
          <a:xfrm>
            <a:off x="160184" y="4268684"/>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3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508653"/>
          </a:xfrm>
          <a:prstGeom prst="rect">
            <a:avLst/>
          </a:prstGeom>
        </p:spPr>
        <p:txBody>
          <a:bodyPr wrap="square">
            <a:spAutoFit/>
          </a:bodyPr>
          <a:lstStyle/>
          <a:p>
            <a:r>
              <a:rPr lang="en-US" sz="2400" b="1" dirty="0">
                <a:solidFill>
                  <a:schemeClr val="accent1"/>
                </a:solidFill>
                <a:latin typeface="Segoe UI" panose="020B0502040204020203" pitchFamily="34" charset="0"/>
              </a:rPr>
              <a:t>Intent</a:t>
            </a:r>
            <a:r>
              <a:rPr lang="en-US" sz="2400" dirty="0">
                <a:solidFill>
                  <a:srgbClr val="000000"/>
                </a:solidFill>
                <a:latin typeface="Segoe UI" panose="020B0502040204020203" pitchFamily="34" charset="0"/>
              </a:rPr>
              <a:t> </a:t>
            </a:r>
            <a:r>
              <a:rPr lang="en-US" sz="1600" dirty="0">
                <a:solidFill>
                  <a:srgbClr val="000000"/>
                </a:solidFill>
                <a:latin typeface="Segoe UI" panose="020B0502040204020203" pitchFamily="34" charset="0"/>
              </a:rPr>
              <a:t>: </a:t>
            </a:r>
            <a:r>
              <a:rPr lang="en-US" dirty="0"/>
              <a:t>An intent represents a task or action the user wants to perform. It is a purpose or goal expressed in a user's utterance.</a:t>
            </a:r>
          </a:p>
          <a:p>
            <a:pPr>
              <a:buFont typeface="Arial" panose="020B0604020202020204" pitchFamily="34" charset="0"/>
              <a:buChar char="•"/>
            </a:pPr>
            <a:endParaRPr lang="en-US"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4" name="Picture 3">
            <a:extLst>
              <a:ext uri="{FF2B5EF4-FFF2-40B4-BE49-F238E27FC236}">
                <a16:creationId xmlns:a16="http://schemas.microsoft.com/office/drawing/2014/main" id="{8F2E18D5-76BF-4E02-9C82-A463458337DC}"/>
              </a:ext>
            </a:extLst>
          </p:cNvPr>
          <p:cNvPicPr>
            <a:picLocks noChangeAspect="1"/>
          </p:cNvPicPr>
          <p:nvPr/>
        </p:nvPicPr>
        <p:blipFill>
          <a:blip r:embed="rId2"/>
          <a:stretch>
            <a:fillRect/>
          </a:stretch>
        </p:blipFill>
        <p:spPr>
          <a:xfrm>
            <a:off x="1013504" y="1768343"/>
            <a:ext cx="9820275" cy="4924425"/>
          </a:xfrm>
          <a:prstGeom prst="rect">
            <a:avLst/>
          </a:prstGeom>
        </p:spPr>
      </p:pic>
    </p:spTree>
    <p:extLst>
      <p:ext uri="{BB962C8B-B14F-4D97-AF65-F5344CB8AC3E}">
        <p14:creationId xmlns:p14="http://schemas.microsoft.com/office/powerpoint/2010/main" val="2018598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785652"/>
          </a:xfrm>
          <a:prstGeom prst="rect">
            <a:avLst/>
          </a:prstGeom>
        </p:spPr>
        <p:txBody>
          <a:bodyPr wrap="square">
            <a:spAutoFit/>
          </a:bodyPr>
          <a:lstStyle/>
          <a:p>
            <a:r>
              <a:rPr lang="en-US" sz="2400" b="1" dirty="0">
                <a:solidFill>
                  <a:schemeClr val="accent1"/>
                </a:solidFill>
                <a:latin typeface="Segoe UI" panose="020B0502040204020203" pitchFamily="34" charset="0"/>
              </a:rPr>
              <a:t>Entity</a:t>
            </a:r>
            <a:r>
              <a:rPr lang="en-US" sz="1600" dirty="0">
                <a:solidFill>
                  <a:srgbClr val="000000"/>
                </a:solidFill>
                <a:latin typeface="Segoe UI" panose="020B0502040204020203" pitchFamily="34" charset="0"/>
              </a:rPr>
              <a:t> : E</a:t>
            </a:r>
            <a:r>
              <a:rPr lang="en-US" dirty="0"/>
              <a:t>ntity represents a word or phrase inside the utterance. Represents a class including a collection of similar objects (places, things, people, events or concepts). Describes information relevant to the intent</a:t>
            </a:r>
          </a:p>
          <a:p>
            <a:br>
              <a:rPr lang="en-US" dirty="0"/>
            </a:br>
            <a:endParaRPr lang="en-US" dirty="0"/>
          </a:p>
          <a:p>
            <a:pPr>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0546099E-000D-4B03-A7FB-F598C4DA932A}"/>
              </a:ext>
            </a:extLst>
          </p:cNvPr>
          <p:cNvPicPr>
            <a:picLocks noChangeAspect="1"/>
          </p:cNvPicPr>
          <p:nvPr/>
        </p:nvPicPr>
        <p:blipFill>
          <a:blip r:embed="rId2"/>
          <a:stretch>
            <a:fillRect/>
          </a:stretch>
        </p:blipFill>
        <p:spPr>
          <a:xfrm>
            <a:off x="700667" y="2499276"/>
            <a:ext cx="9629775" cy="2952750"/>
          </a:xfrm>
          <a:prstGeom prst="rect">
            <a:avLst/>
          </a:prstGeom>
        </p:spPr>
      </p:pic>
    </p:spTree>
    <p:extLst>
      <p:ext uri="{BB962C8B-B14F-4D97-AF65-F5344CB8AC3E}">
        <p14:creationId xmlns:p14="http://schemas.microsoft.com/office/powerpoint/2010/main" val="4262684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3508653"/>
          </a:xfrm>
          <a:prstGeom prst="rect">
            <a:avLst/>
          </a:prstGeom>
        </p:spPr>
        <p:txBody>
          <a:bodyPr wrap="square">
            <a:spAutoFit/>
          </a:bodyPr>
          <a:lstStyle/>
          <a:p>
            <a:r>
              <a:rPr lang="en-US" sz="2400" dirty="0">
                <a:solidFill>
                  <a:schemeClr val="accent1"/>
                </a:solidFill>
                <a:latin typeface="Segoe UI" panose="020B0502040204020203" pitchFamily="34" charset="0"/>
              </a:rPr>
              <a:t>Types of Entities</a:t>
            </a:r>
            <a:r>
              <a:rPr lang="en-US" sz="2400" dirty="0">
                <a:solidFill>
                  <a:srgbClr val="000000"/>
                </a:solidFill>
                <a:latin typeface="Segoe UI" panose="020B0502040204020203" pitchFamily="34" charset="0"/>
              </a:rPr>
              <a:t> :</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sz="2000" b="1" dirty="0">
                <a:solidFill>
                  <a:srgbClr val="0070C0"/>
                </a:solidFill>
              </a:rPr>
              <a:t>Simple entity </a:t>
            </a:r>
            <a:r>
              <a:rPr lang="en-IN" b="1" dirty="0"/>
              <a:t>: </a:t>
            </a:r>
            <a:r>
              <a:rPr lang="en-US" dirty="0"/>
              <a:t>A simple entity is a generic entity that describes a single concept and is learned from the machine-learned context. Because simple entities are generally names such as company names, product names, or other categories of names</a:t>
            </a:r>
            <a:endParaRPr lang="en-IN" b="1"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A661ED1E-E14C-4E5F-8826-72904FFC832E}"/>
              </a:ext>
            </a:extLst>
          </p:cNvPr>
          <p:cNvPicPr>
            <a:picLocks noChangeAspect="1"/>
          </p:cNvPicPr>
          <p:nvPr/>
        </p:nvPicPr>
        <p:blipFill>
          <a:blip r:embed="rId2"/>
          <a:stretch>
            <a:fillRect/>
          </a:stretch>
        </p:blipFill>
        <p:spPr>
          <a:xfrm>
            <a:off x="996310" y="2532220"/>
            <a:ext cx="5057775" cy="1885950"/>
          </a:xfrm>
          <a:prstGeom prst="rect">
            <a:avLst/>
          </a:prstGeom>
        </p:spPr>
      </p:pic>
      <p:sp>
        <p:nvSpPr>
          <p:cNvPr id="6" name="Rectangle 5">
            <a:extLst>
              <a:ext uri="{FF2B5EF4-FFF2-40B4-BE49-F238E27FC236}">
                <a16:creationId xmlns:a16="http://schemas.microsoft.com/office/drawing/2014/main" id="{5D61FF71-4FCF-478C-98B9-1E8B874296D9}"/>
              </a:ext>
            </a:extLst>
          </p:cNvPr>
          <p:cNvSpPr/>
          <p:nvPr/>
        </p:nvSpPr>
        <p:spPr>
          <a:xfrm>
            <a:off x="249257" y="4330150"/>
            <a:ext cx="10726334" cy="677108"/>
          </a:xfrm>
          <a:prstGeom prst="rect">
            <a:avLst/>
          </a:prstGeom>
        </p:spPr>
        <p:txBody>
          <a:bodyPr wrap="none">
            <a:spAutoFit/>
          </a:bodyPr>
          <a:lstStyle/>
          <a:p>
            <a:pPr lvl="1"/>
            <a:r>
              <a:rPr lang="en-IN" b="1" dirty="0"/>
              <a:t> </a:t>
            </a:r>
            <a:r>
              <a:rPr lang="en-IN" sz="2000" b="1" dirty="0">
                <a:solidFill>
                  <a:srgbClr val="0070C0"/>
                </a:solidFill>
              </a:rPr>
              <a:t>Prebuilt entity </a:t>
            </a:r>
            <a:r>
              <a:rPr lang="en-IN" b="1" dirty="0"/>
              <a:t>: </a:t>
            </a:r>
            <a:r>
              <a:rPr lang="en-US" dirty="0"/>
              <a:t>Prebuilt entities are built-in types that represent common concepts such as email, URL </a:t>
            </a:r>
          </a:p>
          <a:p>
            <a:pPr lvl="1"/>
            <a:r>
              <a:rPr lang="en-US" dirty="0"/>
              <a:t>     and phone number</a:t>
            </a:r>
            <a:endParaRPr lang="en-IN" b="1" dirty="0"/>
          </a:p>
        </p:txBody>
      </p:sp>
      <p:pic>
        <p:nvPicPr>
          <p:cNvPr id="7" name="Picture 6">
            <a:extLst>
              <a:ext uri="{FF2B5EF4-FFF2-40B4-BE49-F238E27FC236}">
                <a16:creationId xmlns:a16="http://schemas.microsoft.com/office/drawing/2014/main" id="{CB56011C-BDC8-4B09-90B6-1137BEC34FCB}"/>
              </a:ext>
            </a:extLst>
          </p:cNvPr>
          <p:cNvPicPr>
            <a:picLocks noChangeAspect="1"/>
          </p:cNvPicPr>
          <p:nvPr/>
        </p:nvPicPr>
        <p:blipFill>
          <a:blip r:embed="rId3"/>
          <a:stretch>
            <a:fillRect/>
          </a:stretch>
        </p:blipFill>
        <p:spPr>
          <a:xfrm>
            <a:off x="938122" y="4902779"/>
            <a:ext cx="4938976" cy="1790700"/>
          </a:xfrm>
          <a:prstGeom prst="rect">
            <a:avLst/>
          </a:prstGeom>
        </p:spPr>
      </p:pic>
    </p:spTree>
    <p:extLst>
      <p:ext uri="{BB962C8B-B14F-4D97-AF65-F5344CB8AC3E}">
        <p14:creationId xmlns:p14="http://schemas.microsoft.com/office/powerpoint/2010/main" val="416320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1231106"/>
          </a:xfrm>
          <a:prstGeom prst="rect">
            <a:avLst/>
          </a:prstGeom>
        </p:spPr>
        <p:txBody>
          <a:bodyPr wrap="square">
            <a:spAutoFit/>
          </a:bodyPr>
          <a:lstStyle/>
          <a:p>
            <a:r>
              <a:rPr lang="en-IN" sz="2000" b="1" dirty="0">
                <a:solidFill>
                  <a:srgbClr val="0070C0"/>
                </a:solidFill>
              </a:rPr>
              <a:t>       List entity </a:t>
            </a:r>
            <a:r>
              <a:rPr lang="en-IN" b="1" dirty="0"/>
              <a:t>: </a:t>
            </a:r>
            <a:r>
              <a:rPr lang="en-IN" dirty="0"/>
              <a:t>List Entity is used when your data has related words or synonyms.</a:t>
            </a:r>
            <a:endParaRPr lang="en-IN" sz="1600"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954914" y="4559520"/>
            <a:ext cx="10956301" cy="2031325"/>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Are a known set</a:t>
            </a:r>
          </a:p>
          <a:p>
            <a:pPr marL="285750" indent="-285750">
              <a:buFont typeface="Arial" panose="020B0604020202020204" pitchFamily="34" charset="0"/>
              <a:buChar char="•"/>
            </a:pPr>
            <a:r>
              <a:rPr lang="en-US" dirty="0"/>
              <a:t>The text in the utterance is an exact match with a synonym. LUIS doesn't use the list beyond exact text matches. Stemming, plurals, and other variations are not resolved with a list entity. To manage variations, consider using a pattern with the optional text syntax.  </a:t>
            </a:r>
          </a:p>
          <a:p>
            <a:endParaRPr lang="en-US" dirty="0"/>
          </a:p>
          <a:p>
            <a:pPr lvl="1"/>
            <a:endParaRPr lang="en-IN" b="1" dirty="0"/>
          </a:p>
        </p:txBody>
      </p:sp>
      <p:pic>
        <p:nvPicPr>
          <p:cNvPr id="4" name="Picture 3">
            <a:extLst>
              <a:ext uri="{FF2B5EF4-FFF2-40B4-BE49-F238E27FC236}">
                <a16:creationId xmlns:a16="http://schemas.microsoft.com/office/drawing/2014/main" id="{9F3E219C-79A2-4877-9A2B-D4E82F23BC17}"/>
              </a:ext>
            </a:extLst>
          </p:cNvPr>
          <p:cNvPicPr>
            <a:picLocks noChangeAspect="1"/>
          </p:cNvPicPr>
          <p:nvPr/>
        </p:nvPicPr>
        <p:blipFill>
          <a:blip r:embed="rId2"/>
          <a:stretch>
            <a:fillRect/>
          </a:stretch>
        </p:blipFill>
        <p:spPr>
          <a:xfrm>
            <a:off x="1157024" y="1980176"/>
            <a:ext cx="4938976" cy="2279034"/>
          </a:xfrm>
          <a:prstGeom prst="rect">
            <a:avLst/>
          </a:prstGeom>
        </p:spPr>
      </p:pic>
    </p:spTree>
    <p:extLst>
      <p:ext uri="{BB962C8B-B14F-4D97-AF65-F5344CB8AC3E}">
        <p14:creationId xmlns:p14="http://schemas.microsoft.com/office/powerpoint/2010/main" val="97693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126836"/>
            <a:ext cx="10197071" cy="5109091"/>
          </a:xfrm>
          <a:prstGeom prst="rect">
            <a:avLst/>
          </a:prstGeom>
        </p:spPr>
        <p:txBody>
          <a:bodyPr wrap="square">
            <a:spAutoFit/>
          </a:bodyPr>
          <a:lstStyle/>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r>
              <a:rPr lang="en-IN" b="1" dirty="0"/>
              <a:t>	</a:t>
            </a:r>
            <a:r>
              <a:rPr lang="en-IN" sz="2000" b="1" dirty="0" err="1">
                <a:solidFill>
                  <a:srgbClr val="0070C0"/>
                </a:solidFill>
              </a:rPr>
              <a:t>Pattern.Any</a:t>
            </a:r>
            <a:r>
              <a:rPr lang="en-IN" sz="2000" b="1" dirty="0">
                <a:solidFill>
                  <a:srgbClr val="0070C0"/>
                </a:solidFill>
              </a:rPr>
              <a:t> </a:t>
            </a:r>
            <a:r>
              <a:rPr lang="en-IN" b="1" dirty="0"/>
              <a:t>:</a:t>
            </a:r>
            <a:r>
              <a:rPr lang="en-US" dirty="0" err="1"/>
              <a:t>Pattern.any</a:t>
            </a:r>
            <a:r>
              <a:rPr lang="en-US" dirty="0"/>
              <a:t> is a variable-length placeholder used only in a pattern's template     utterance to mark  where the entity begins and ends.</a:t>
            </a:r>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TaskDetails</a:t>
            </a:r>
            <a:r>
              <a:rPr lang="en-US" dirty="0">
                <a:solidFill>
                  <a:srgbClr val="000000"/>
                </a:solidFill>
                <a:latin typeface="Segoe UI" panose="020B0502040204020203" pitchFamily="34" charset="0"/>
              </a:rPr>
              <a:t>} 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a:t>
            </a:r>
            <a:r>
              <a:rPr lang="en-US" b="1" dirty="0">
                <a:solidFill>
                  <a:srgbClr val="000000"/>
                </a:solidFill>
                <a:latin typeface="Segoe UI" panose="020B0502040204020203" pitchFamily="34" charset="0"/>
              </a:rPr>
              <a:t>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Development, integration with LoB1 and unit testing </a:t>
            </a:r>
            <a:r>
              <a:rPr lang="en-US" dirty="0">
                <a:solidFill>
                  <a:srgbClr val="000000"/>
                </a:solidFill>
                <a:latin typeface="Segoe UI" panose="020B0502040204020203" pitchFamily="34" charset="0"/>
              </a:rPr>
              <a:t>today </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coding which took more than 3 hours of my time </a:t>
            </a:r>
            <a:r>
              <a:rPr lang="en-US" dirty="0">
                <a:solidFill>
                  <a:srgbClr val="000000"/>
                </a:solidFill>
                <a:latin typeface="Segoe UI" panose="020B0502040204020203" pitchFamily="34" charset="0"/>
              </a:rPr>
              <a:t>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a:solidFill>
                  <a:srgbClr val="000000"/>
                </a:solidFill>
                <a:latin typeface="Segoe UI" panose="020B0502040204020203" pitchFamily="34" charset="0"/>
              </a:rPr>
              <a:t>Parcel A Delivery </a:t>
            </a:r>
            <a:r>
              <a:rPr lang="en-US" dirty="0">
                <a:solidFill>
                  <a:srgbClr val="000000"/>
                </a:solidFill>
                <a:latin typeface="Segoe UI" panose="020B0502040204020203" pitchFamily="34" charset="0"/>
              </a:rPr>
              <a:t>today</a:t>
            </a: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1111133" y="2586899"/>
            <a:ext cx="10956301" cy="923330"/>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The ending of the entity can be confused with the remaining text of the utterance</a:t>
            </a:r>
          </a:p>
          <a:p>
            <a:pPr lvl="1"/>
            <a:endParaRPr lang="en-IN" b="1" dirty="0"/>
          </a:p>
        </p:txBody>
      </p:sp>
    </p:spTree>
    <p:extLst>
      <p:ext uri="{BB962C8B-B14F-4D97-AF65-F5344CB8AC3E}">
        <p14:creationId xmlns:p14="http://schemas.microsoft.com/office/powerpoint/2010/main" val="3417747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132" y="1124188"/>
            <a:ext cx="11942868" cy="5109091"/>
          </a:xfrm>
          <a:prstGeom prst="rect">
            <a:avLst/>
          </a:prstGeom>
        </p:spPr>
        <p:txBody>
          <a:bodyPr wrap="square">
            <a:spAutoFit/>
          </a:bodyPr>
          <a:lstStyle/>
          <a:p>
            <a:r>
              <a:rPr lang="en-IN" b="1" dirty="0"/>
              <a:t>         </a:t>
            </a:r>
            <a:r>
              <a:rPr lang="en-IN" sz="2000" b="1" dirty="0">
                <a:solidFill>
                  <a:srgbClr val="0070C0"/>
                </a:solidFill>
              </a:rPr>
              <a:t>Regular expression </a:t>
            </a:r>
            <a:r>
              <a:rPr lang="en-IN" b="1" dirty="0"/>
              <a:t>: </a:t>
            </a:r>
            <a:r>
              <a:rPr lang="en-IN" dirty="0"/>
              <a:t>Regular Expression Entity is used to pull out </a:t>
            </a:r>
            <a:r>
              <a:rPr lang="en-IN" dirty="0" err="1"/>
              <a:t>wel</a:t>
            </a:r>
            <a:r>
              <a:rPr lang="en-IN" dirty="0"/>
              <a:t> - formatted data.</a:t>
            </a:r>
          </a:p>
          <a:p>
            <a:endParaRPr lang="en-IN" dirty="0"/>
          </a:p>
          <a:p>
            <a:endParaRPr lang="en-IN" dirty="0"/>
          </a:p>
          <a:p>
            <a:r>
              <a:rPr lang="en-IN" dirty="0"/>
              <a:t> If you are working with any Human Resources app and you need to pull out data based on HRF no’s then you can use this Entity. </a:t>
            </a:r>
          </a:p>
          <a:p>
            <a:r>
              <a:rPr lang="en-IN" dirty="0"/>
              <a:t>                                          </a:t>
            </a:r>
          </a:p>
          <a:p>
            <a:r>
              <a:rPr lang="en-IN" dirty="0"/>
              <a:t>For Example ,</a:t>
            </a:r>
          </a:p>
          <a:p>
            <a:endParaRPr lang="en-IN" dirty="0"/>
          </a:p>
          <a:p>
            <a:endParaRPr lang="en-IN" dirty="0"/>
          </a:p>
          <a:p>
            <a:pPr lvl="0"/>
            <a:r>
              <a:rPr lang="en-IN" dirty="0"/>
              <a:t>I would like to view the status of </a:t>
            </a:r>
            <a:r>
              <a:rPr lang="en-IN" b="1" dirty="0"/>
              <a:t>hrf-13450</a:t>
            </a:r>
            <a:endParaRPr lang="en-IN" dirty="0"/>
          </a:p>
          <a:p>
            <a:pPr lvl="0"/>
            <a:r>
              <a:rPr lang="en-IN" dirty="0"/>
              <a:t>When is </a:t>
            </a:r>
            <a:r>
              <a:rPr lang="en-IN" b="1" dirty="0"/>
              <a:t>hrf-76543</a:t>
            </a:r>
            <a:r>
              <a:rPr lang="en-IN" dirty="0"/>
              <a:t> got updated?</a:t>
            </a:r>
          </a:p>
          <a:p>
            <a:pPr lvl="0"/>
            <a:endParaRPr lang="en-IN" dirty="0"/>
          </a:p>
          <a:p>
            <a:r>
              <a:rPr lang="en-IN" dirty="0"/>
              <a:t>Format used here is </a:t>
            </a:r>
            <a:r>
              <a:rPr lang="en-IN" dirty="0" err="1"/>
              <a:t>hrf</a:t>
            </a:r>
            <a:r>
              <a:rPr lang="en-IN" dirty="0"/>
              <a:t>-[0-9]{5}</a:t>
            </a:r>
          </a:p>
          <a:p>
            <a:endParaRPr lang="en-IN" dirty="0"/>
          </a:p>
          <a:p>
            <a:endParaRPr lang="en-IN" dirty="0"/>
          </a:p>
          <a:p>
            <a:endParaRPr lang="en-IN" dirty="0"/>
          </a:p>
          <a:p>
            <a:r>
              <a:rPr lang="en-IN" dirty="0"/>
              <a:t> </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1509765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4D17CCE0-0C47-490F-8AE7-E07CB59982C8}"/>
              </a:ext>
            </a:extLst>
          </p:cNvPr>
          <p:cNvSpPr/>
          <p:nvPr/>
        </p:nvSpPr>
        <p:spPr>
          <a:xfrm>
            <a:off x="339346" y="1435877"/>
            <a:ext cx="11280250" cy="2616101"/>
          </a:xfrm>
          <a:prstGeom prst="rect">
            <a:avLst/>
          </a:prstGeom>
        </p:spPr>
        <p:txBody>
          <a:bodyPr wrap="square">
            <a:spAutoFit/>
          </a:bodyPr>
          <a:lstStyle/>
          <a:p>
            <a:r>
              <a:rPr lang="en-IN" b="1" dirty="0"/>
              <a:t>           </a:t>
            </a:r>
            <a:r>
              <a:rPr lang="en-IN" sz="2000" b="1" dirty="0">
                <a:solidFill>
                  <a:srgbClr val="0070C0"/>
                </a:solidFill>
              </a:rPr>
              <a:t>Composite Entity </a:t>
            </a:r>
            <a:r>
              <a:rPr lang="en-IN" b="1" dirty="0"/>
              <a:t>: </a:t>
            </a:r>
            <a:r>
              <a:rPr lang="en-US" dirty="0"/>
              <a:t>A composite entity is made up of other entities, such as prebuilt entities, simple, regular   </a:t>
            </a:r>
          </a:p>
          <a:p>
            <a:r>
              <a:rPr lang="en-US" dirty="0"/>
              <a:t>           expression, and list entities. The separate entities form a whole entity. This entity is a good fit when the data -           </a:t>
            </a:r>
          </a:p>
          <a:p>
            <a:r>
              <a:rPr lang="en-US" dirty="0"/>
              <a:t>           Are related to each other | Need to be grouped and processed by the client application as a unit of information.</a:t>
            </a:r>
          </a:p>
          <a:p>
            <a:endParaRPr lang="en-US" dirty="0"/>
          </a:p>
          <a:p>
            <a:br>
              <a:rPr lang="en-US" dirty="0"/>
            </a:br>
            <a:endParaRPr lang="en-US" dirty="0"/>
          </a:p>
          <a:p>
            <a:br>
              <a:rPr lang="en-US" dirty="0"/>
            </a:br>
            <a:br>
              <a:rPr lang="en-US" dirty="0"/>
            </a:br>
            <a:endParaRPr lang="en-US" dirty="0">
              <a:solidFill>
                <a:srgbClr val="000000"/>
              </a:solidFill>
              <a:latin typeface="Segoe UI" panose="020B0502040204020203" pitchFamily="34" charset="0"/>
            </a:endParaRPr>
          </a:p>
        </p:txBody>
      </p:sp>
      <p:pic>
        <p:nvPicPr>
          <p:cNvPr id="5" name="Picture 4">
            <a:extLst>
              <a:ext uri="{FF2B5EF4-FFF2-40B4-BE49-F238E27FC236}">
                <a16:creationId xmlns:a16="http://schemas.microsoft.com/office/drawing/2014/main" id="{BE1FF790-61FB-413B-8FDE-564BC29FAA48}"/>
              </a:ext>
            </a:extLst>
          </p:cNvPr>
          <p:cNvPicPr>
            <a:picLocks noChangeAspect="1"/>
          </p:cNvPicPr>
          <p:nvPr/>
        </p:nvPicPr>
        <p:blipFill>
          <a:blip r:embed="rId2"/>
          <a:stretch>
            <a:fillRect/>
          </a:stretch>
        </p:blipFill>
        <p:spPr>
          <a:xfrm>
            <a:off x="1396243" y="3085673"/>
            <a:ext cx="8010525" cy="2781300"/>
          </a:xfrm>
          <a:prstGeom prst="rect">
            <a:avLst/>
          </a:prstGeom>
        </p:spPr>
      </p:pic>
    </p:spTree>
    <p:extLst>
      <p:ext uri="{BB962C8B-B14F-4D97-AF65-F5344CB8AC3E}">
        <p14:creationId xmlns:p14="http://schemas.microsoft.com/office/powerpoint/2010/main" val="200764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Building LUIS Model </a:t>
            </a:r>
          </a:p>
          <a:p>
            <a:br>
              <a:rPr lang="en-IN" sz="2400" dirty="0"/>
            </a:br>
            <a:endParaRPr lang="en-IN" sz="2400" dirty="0"/>
          </a:p>
          <a:p>
            <a:pPr defTabSz="932563">
              <a:defRPr/>
            </a:pPr>
            <a:r>
              <a:rPr lang="en-IN" sz="2800" dirty="0">
                <a:hlinkClick r:id="rId2"/>
              </a:rPr>
              <a:t>https://www.luis.ai</a:t>
            </a:r>
            <a:endParaRPr lang="en-IN" sz="2800" dirty="0"/>
          </a:p>
          <a:p>
            <a:pPr defTabSz="932563">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91686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Benefits</a:t>
            </a:r>
            <a:br>
              <a:rPr lang="en-IN" sz="2400" dirty="0"/>
            </a:br>
            <a:endParaRPr lang="en-IN" sz="2400" dirty="0"/>
          </a:p>
          <a:p>
            <a:pPr marL="342900" indent="-342900">
              <a:buFont typeface="Wingdings" panose="05000000000000000000" pitchFamily="2" charset="2"/>
              <a:buChar char="§"/>
            </a:pPr>
            <a:r>
              <a:rPr lang="en-IN" sz="2400" dirty="0"/>
              <a:t>Add natural language understanding to your apps</a:t>
            </a:r>
          </a:p>
          <a:p>
            <a:pPr marL="342900" indent="-342900">
              <a:buFont typeface="Wingdings" panose="05000000000000000000" pitchFamily="2" charset="2"/>
              <a:buChar char="§"/>
            </a:pPr>
            <a:r>
              <a:rPr lang="en-IN" sz="2400" dirty="0"/>
              <a:t>Quickly build a custom language solution</a:t>
            </a:r>
          </a:p>
          <a:p>
            <a:pPr marL="342900" indent="-342900">
              <a:buFont typeface="Wingdings" panose="05000000000000000000" pitchFamily="2" charset="2"/>
              <a:buChar char="§"/>
            </a:pPr>
            <a:r>
              <a:rPr lang="en-IN" sz="2400" dirty="0"/>
              <a:t>Always learning and improving</a:t>
            </a:r>
          </a:p>
          <a:p>
            <a:pPr marL="342900" indent="-342900">
              <a:buFont typeface="Wingdings" panose="05000000000000000000" pitchFamily="2" charset="2"/>
              <a:buChar char="§"/>
            </a:pPr>
            <a:r>
              <a:rPr lang="en-IN" sz="2400" dirty="0"/>
              <a:t>Enterprise-ready, available worldwide</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72558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Best Practices</a:t>
            </a:r>
          </a:p>
          <a:p>
            <a:pPr defTabSz="932563">
              <a:defRPr/>
            </a:pPr>
            <a:endParaRPr lang="en-US" sz="2800" dirty="0">
              <a:solidFill>
                <a:schemeClr val="tx1"/>
              </a:solidFill>
            </a:endParaRPr>
          </a:p>
          <a:p>
            <a:pPr marL="342900" indent="-342900" defTabSz="932563">
              <a:buFont typeface="Arial" panose="020B0604020202020204" pitchFamily="34" charset="0"/>
              <a:buChar char="•"/>
              <a:defRPr/>
            </a:pPr>
            <a:r>
              <a:rPr lang="en-IN" sz="2400" dirty="0"/>
              <a:t>Define distinct intents – ( Book a flight, book a hotel)</a:t>
            </a:r>
          </a:p>
          <a:p>
            <a:pPr marL="342900" indent="-342900" defTabSz="932563">
              <a:buFont typeface="Arial" panose="020B0604020202020204" pitchFamily="34" charset="0"/>
              <a:buChar char="•"/>
              <a:defRPr/>
            </a:pPr>
            <a:r>
              <a:rPr lang="en-US" sz="2400" dirty="0"/>
              <a:t>Find a sweet spot between too generic and too specific for each intent ( </a:t>
            </a:r>
            <a:r>
              <a:rPr lang="en-US" sz="2400" dirty="0" err="1"/>
              <a:t>MakePayment</a:t>
            </a:r>
            <a:r>
              <a:rPr lang="en-US" sz="2400" dirty="0"/>
              <a:t>, </a:t>
            </a:r>
            <a:r>
              <a:rPr lang="en-US" sz="2400" dirty="0" err="1"/>
              <a:t>MakePaymentwithCouponValue</a:t>
            </a:r>
            <a:r>
              <a:rPr lang="en-US" sz="2400" dirty="0"/>
              <a:t>)</a:t>
            </a:r>
          </a:p>
          <a:p>
            <a:pPr marL="342900" indent="-342900" defTabSz="932563">
              <a:buFont typeface="Arial" panose="020B0604020202020204" pitchFamily="34" charset="0"/>
              <a:buChar char="•"/>
              <a:defRPr/>
            </a:pPr>
            <a:r>
              <a:rPr lang="en-IN" sz="2400" dirty="0"/>
              <a:t>Build your app iteratively ( 3 Datasets – Training, Testing and Review)</a:t>
            </a:r>
          </a:p>
          <a:p>
            <a:pPr marL="342900" indent="-342900" defTabSz="932563">
              <a:buFont typeface="Arial" panose="020B0604020202020204" pitchFamily="34" charset="0"/>
              <a:buChar char="•"/>
              <a:defRPr/>
            </a:pPr>
            <a:r>
              <a:rPr lang="en-US" sz="2400" dirty="0"/>
              <a:t>Don't add many example utterances to intents</a:t>
            </a:r>
          </a:p>
          <a:p>
            <a:pPr marL="342900" indent="-342900" defTabSz="932563">
              <a:buFont typeface="Arial" panose="020B0604020202020204" pitchFamily="34" charset="0"/>
              <a:buChar char="•"/>
              <a:defRPr/>
            </a:pPr>
            <a:r>
              <a:rPr lang="en-US" sz="2400" dirty="0"/>
              <a:t>Don't add many example utterances of the same format, ignoring other formats</a:t>
            </a:r>
            <a:endParaRPr lang="en-IN" sz="2400" dirty="0"/>
          </a:p>
          <a:p>
            <a:pPr marL="342900" indent="-342900" defTabSz="932563">
              <a:buFont typeface="Arial" panose="020B0604020202020204" pitchFamily="34" charset="0"/>
              <a:buChar char="•"/>
              <a:defRPr/>
            </a:pPr>
            <a:r>
              <a:rPr lang="en-US" sz="2400" dirty="0"/>
              <a:t>Add phrase lists and patterns in later iterations </a:t>
            </a:r>
          </a:p>
          <a:p>
            <a:pPr marL="342900" indent="-342900" defTabSz="932563">
              <a:buFont typeface="Arial" panose="020B0604020202020204" pitchFamily="34" charset="0"/>
              <a:buChar char="•"/>
              <a:defRPr/>
            </a:pPr>
            <a:r>
              <a:rPr lang="en-US" sz="2400" dirty="0"/>
              <a:t>Balance your utterances across all intents except the None intent.</a:t>
            </a:r>
          </a:p>
          <a:p>
            <a:pPr marL="342900" indent="-342900" defTabSz="932563">
              <a:buFont typeface="Arial" panose="020B0604020202020204" pitchFamily="34" charset="0"/>
              <a:buChar char="•"/>
              <a:defRPr/>
            </a:pPr>
            <a:r>
              <a:rPr lang="en-US" sz="2400" dirty="0"/>
              <a:t>Don't mix the definition of intents and entities</a:t>
            </a:r>
          </a:p>
          <a:p>
            <a:pPr marL="342900" indent="-342900" defTabSz="932563">
              <a:buFont typeface="Arial" panose="020B0604020202020204" pitchFamily="34" charset="0"/>
              <a:buChar char="•"/>
              <a:defRPr/>
            </a:pPr>
            <a:r>
              <a:rPr lang="en-US" sz="2400" dirty="0"/>
              <a:t>Monitor the performance of your app</a:t>
            </a:r>
          </a:p>
          <a:p>
            <a:pPr defTabSz="932563">
              <a:defRPr/>
            </a:pP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798276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308380" y="2889879"/>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Re-Cap of Day 2 + Challenge Queries</a:t>
            </a:r>
          </a:p>
        </p:txBody>
      </p:sp>
    </p:spTree>
    <p:extLst>
      <p:ext uri="{BB962C8B-B14F-4D97-AF65-F5344CB8AC3E}">
        <p14:creationId xmlns:p14="http://schemas.microsoft.com/office/powerpoint/2010/main" val="761926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07" y="1095151"/>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dirty="0"/>
              <a:t>Conversational Commerce</a:t>
            </a:r>
            <a:br>
              <a:rPr lang="en-US" dirty="0"/>
            </a:b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endParaRPr lang="en-US" dirty="0"/>
          </a:p>
          <a:p>
            <a:pPr algn="ctr"/>
            <a:r>
              <a:rPr lang="en-US" dirty="0">
                <a:solidFill>
                  <a:schemeClr val="bg1"/>
                </a:solidFill>
              </a:rPr>
              <a:t>Azure Bot Service</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9640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388" y="287918"/>
            <a:ext cx="11655840" cy="899665"/>
          </a:xfrm>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8640" y="1243880"/>
            <a:ext cx="9187069" cy="4071299"/>
          </a:xfrm>
          <a:prstGeom prst="rect">
            <a:avLst/>
          </a:prstGeom>
        </p:spPr>
      </p:pic>
      <p:sp>
        <p:nvSpPr>
          <p:cNvPr id="52" name="Rectangle 51"/>
          <p:cNvSpPr/>
          <p:nvPr/>
        </p:nvSpPr>
        <p:spPr bwMode="auto">
          <a:xfrm>
            <a:off x="1" y="529640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1552410" y="5343051"/>
            <a:ext cx="10101363" cy="1568977"/>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Connector Service:  A service to register your bot, configure channels and publish to the Bot Directory. Connect your bot(s) seamlessly to text/</a:t>
            </a:r>
            <a:r>
              <a:rPr kumimoji="0" lang="en-US" sz="1176" b="0" i="0" u="none" strike="noStrike" kern="0" cap="none" spc="0" normalizeH="0" baseline="0" noProof="0" dirty="0" err="1">
                <a:ln>
                  <a:noFill/>
                </a:ln>
                <a:solidFill>
                  <a:srgbClr val="505050"/>
                </a:solidFill>
                <a:effectLst/>
                <a:uLnTx/>
                <a:uFillTx/>
                <a:latin typeface="Segoe UI"/>
                <a:ea typeface="+mn-ea"/>
                <a:cs typeface="+mn-cs"/>
              </a:rPr>
              <a:t>sms</a:t>
            </a:r>
            <a:r>
              <a:rPr kumimoji="0" lang="en-US" sz="1176" b="0" i="0" u="none" strike="noStrike" kern="0" cap="none" spc="0" normalizeH="0" baseline="0" noProof="0" dirty="0">
                <a:ln>
                  <a:noFill/>
                </a:ln>
                <a:solidFill>
                  <a:srgbClr val="505050"/>
                </a:solidFill>
                <a:effectLst/>
                <a:uLnTx/>
                <a:uFillTx/>
                <a:latin typeface="Segoe UI"/>
                <a:ea typeface="+mn-ea"/>
                <a:cs typeface="+mn-cs"/>
              </a:rPr>
              <a:t>, Office 365 mail, Skype, Slack, Twitter, and more. </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Builder SDK: An open source SDK hosted on </a:t>
            </a:r>
            <a:r>
              <a:rPr kumimoji="0" lang="en-US" sz="1176" b="0" i="0" u="none" strike="noStrike" kern="0" cap="none" spc="0" normalizeH="0" baseline="0" noProof="0" dirty="0" err="1">
                <a:ln>
                  <a:noFill/>
                </a:ln>
                <a:solidFill>
                  <a:srgbClr val="505050"/>
                </a:solidFill>
                <a:effectLst/>
                <a:uLnTx/>
                <a:uFillTx/>
                <a:latin typeface="Segoe UI"/>
                <a:ea typeface="+mn-ea"/>
                <a:cs typeface="+mn-cs"/>
              </a:rPr>
              <a:t>GitHub</a:t>
            </a:r>
            <a:r>
              <a:rPr kumimoji="0" lang="en-US" sz="1176" b="0" i="0" u="none" strike="noStrike" kern="0" cap="none" spc="0" normalizeH="0" baseline="0" noProof="0" dirty="0">
                <a:ln>
                  <a:noFill/>
                </a:ln>
                <a:solidFill>
                  <a:srgbClr val="505050"/>
                </a:solidFill>
                <a:effectLst/>
                <a:uLnTx/>
                <a:uFillTx/>
                <a:latin typeface="Segoe UI"/>
                <a:ea typeface="+mn-ea"/>
                <a:cs typeface="+mn-cs"/>
              </a:rPr>
              <a:t>. Everything you need to build great dialogs within your Node.js or C# bot</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Directory: A public directory of bots registered through the Bot Connector Service. Discover, try, and add bots to conversation experiences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p:txBody>
      </p:sp>
      <p:pic>
        <p:nvPicPr>
          <p:cNvPr id="17410" name="Picture 2" descr="C:\Users\hp\Desktop\floor bugs\Untit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66" y="127760"/>
            <a:ext cx="11953753"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99733" y="6547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TextBox 3"/>
          <p:cNvSpPr txBox="1"/>
          <p:nvPr/>
        </p:nvSpPr>
        <p:spPr>
          <a:xfrm>
            <a:off x="1509492" y="257898"/>
            <a:ext cx="870501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 Bots – where your users converse </a:t>
            </a:r>
          </a:p>
        </p:txBody>
      </p:sp>
    </p:spTree>
    <p:extLst>
      <p:ext uri="{BB962C8B-B14F-4D97-AF65-F5344CB8AC3E}">
        <p14:creationId xmlns:p14="http://schemas.microsoft.com/office/powerpoint/2010/main" val="132800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3427641" y="445939"/>
            <a:ext cx="4840812" cy="611905"/>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a:xfrm>
            <a:off x="5668571" y="1627838"/>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Azure Bot Service</a:t>
            </a:r>
          </a:p>
        </p:txBody>
      </p:sp>
      <p:sp>
        <p:nvSpPr>
          <p:cNvPr id="14" name="Rectangle 13"/>
          <p:cNvSpPr/>
          <p:nvPr/>
        </p:nvSpPr>
        <p:spPr>
          <a:xfrm>
            <a:off x="2533591" y="1629800"/>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Introduction</a:t>
            </a:r>
          </a:p>
        </p:txBody>
      </p:sp>
      <p:sp>
        <p:nvSpPr>
          <p:cNvPr id="20" name="Rectangle 19"/>
          <p:cNvSpPr/>
          <p:nvPr/>
        </p:nvSpPr>
        <p:spPr>
          <a:xfrm>
            <a:off x="8933895" y="1627838"/>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Bot Builder</a:t>
            </a:r>
          </a:p>
        </p:txBody>
      </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defTabSz="896386">
              <a:defRPr/>
            </a:pPr>
            <a:r>
              <a:rPr lang="en-US" sz="1100" kern="0" dirty="0">
                <a:solidFill>
                  <a:sysClr val="windowText" lastClr="000000"/>
                </a:solidFill>
                <a:latin typeface="Segoe UI"/>
                <a:cs typeface="Segoe UI Semilight" panose="020B0402040204020203" pitchFamily="34" charset="0"/>
              </a:rPr>
              <a:t>Bot </a:t>
            </a:r>
            <a:br>
              <a:rPr lang="en-US" sz="1100" kern="0" dirty="0">
                <a:solidFill>
                  <a:sysClr val="windowText" lastClr="000000"/>
                </a:solidFill>
                <a:latin typeface="Segoe UI"/>
                <a:cs typeface="Segoe UI Semilight" panose="020B0402040204020203" pitchFamily="34" charset="0"/>
              </a:rPr>
            </a:br>
            <a:r>
              <a:rPr lang="en-US" sz="1100" kern="0" dirty="0">
                <a:solidFill>
                  <a:sysClr val="windowText" lastClr="000000"/>
                </a:solidFill>
                <a:latin typeface="Segoe UI"/>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defTabSz="896386">
              <a:defRPr/>
            </a:pPr>
            <a:r>
              <a:rPr lang="en-US" sz="1100" kern="0" dirty="0">
                <a:solidFill>
                  <a:srgbClr val="0078D7">
                    <a:lumMod val="75000"/>
                  </a:srgbClr>
                </a:solidFill>
                <a:latin typeface="Segoe UI"/>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90"/>
          <p:cNvSpPr/>
          <p:nvPr/>
        </p:nvSpPr>
        <p:spPr bwMode="auto">
          <a:xfrm>
            <a:off x="5664951"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Basic</a:t>
            </a:r>
          </a:p>
        </p:txBody>
      </p:sp>
      <p:sp>
        <p:nvSpPr>
          <p:cNvPr id="92" name="Rectangle 91"/>
          <p:cNvSpPr/>
          <p:nvPr/>
        </p:nvSpPr>
        <p:spPr bwMode="auto">
          <a:xfrm>
            <a:off x="5664951"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Form</a:t>
            </a:r>
          </a:p>
        </p:txBody>
      </p:sp>
      <p:sp>
        <p:nvSpPr>
          <p:cNvPr id="93" name="Rectangle 92"/>
          <p:cNvSpPr/>
          <p:nvPr/>
        </p:nvSpPr>
        <p:spPr bwMode="auto">
          <a:xfrm>
            <a:off x="5664951" y="342646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LUIS</a:t>
            </a:r>
          </a:p>
        </p:txBody>
      </p:sp>
      <p:sp>
        <p:nvSpPr>
          <p:cNvPr id="94" name="Rectangle 93"/>
          <p:cNvSpPr/>
          <p:nvPr/>
        </p:nvSpPr>
        <p:spPr bwMode="auto">
          <a:xfrm>
            <a:off x="8933895"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Introduction + SDKs</a:t>
            </a:r>
          </a:p>
        </p:txBody>
      </p:sp>
      <p:sp>
        <p:nvSpPr>
          <p:cNvPr id="95" name="Rectangle 94"/>
          <p:cNvSpPr/>
          <p:nvPr/>
        </p:nvSpPr>
        <p:spPr bwMode="auto">
          <a:xfrm>
            <a:off x="8933895"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Simulator</a:t>
            </a:r>
          </a:p>
        </p:txBody>
      </p:sp>
      <p:sp>
        <p:nvSpPr>
          <p:cNvPr id="96" name="Rectangle 95"/>
          <p:cNvSpPr/>
          <p:nvPr/>
        </p:nvSpPr>
        <p:spPr bwMode="auto">
          <a:xfrm>
            <a:off x="8933895"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Connectors</a:t>
            </a:r>
          </a:p>
        </p:txBody>
      </p:sp>
      <p:sp>
        <p:nvSpPr>
          <p:cNvPr id="97" name="Rectangle 96"/>
          <p:cNvSpPr/>
          <p:nvPr/>
        </p:nvSpPr>
        <p:spPr bwMode="auto">
          <a:xfrm>
            <a:off x="8933895"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Framework Portal</a:t>
            </a:r>
          </a:p>
        </p:txBody>
      </p:sp>
      <p:sp>
        <p:nvSpPr>
          <p:cNvPr id="106" name="Rectangle 105"/>
          <p:cNvSpPr/>
          <p:nvPr/>
        </p:nvSpPr>
        <p:spPr bwMode="auto">
          <a:xfrm>
            <a:off x="2533666"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App Economy to Bot Economy</a:t>
            </a:r>
          </a:p>
        </p:txBody>
      </p:sp>
      <p:sp>
        <p:nvSpPr>
          <p:cNvPr id="107" name="Rectangle 106"/>
          <p:cNvSpPr/>
          <p:nvPr/>
        </p:nvSpPr>
        <p:spPr bwMode="auto">
          <a:xfrm>
            <a:off x="2533666"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Conversational Commerce</a:t>
            </a:r>
          </a:p>
        </p:txBody>
      </p:sp>
      <p:sp>
        <p:nvSpPr>
          <p:cNvPr id="110" name="Rectangle 109"/>
          <p:cNvSpPr/>
          <p:nvPr/>
        </p:nvSpPr>
        <p:spPr bwMode="auto">
          <a:xfrm>
            <a:off x="2533666"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About Azure Bot Framework</a:t>
            </a:r>
          </a:p>
        </p:txBody>
      </p:sp>
      <p:sp>
        <p:nvSpPr>
          <p:cNvPr id="111" name="Rectangle 110"/>
          <p:cNvSpPr/>
          <p:nvPr/>
        </p:nvSpPr>
        <p:spPr bwMode="auto">
          <a:xfrm>
            <a:off x="2533666"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Industry Case Studies</a:t>
            </a:r>
          </a:p>
        </p:txBody>
      </p:sp>
      <p:sp>
        <p:nvSpPr>
          <p:cNvPr id="69" name="Rectangle 68">
            <a:extLst>
              <a:ext uri="{FF2B5EF4-FFF2-40B4-BE49-F238E27FC236}">
                <a16:creationId xmlns:a16="http://schemas.microsoft.com/office/drawing/2014/main" id="{503E6E47-9ACF-4849-8243-8FDB1661C233}"/>
              </a:ext>
            </a:extLst>
          </p:cNvPr>
          <p:cNvSpPr/>
          <p:nvPr/>
        </p:nvSpPr>
        <p:spPr bwMode="auto">
          <a:xfrm>
            <a:off x="5660183" y="400749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Proactive</a:t>
            </a:r>
          </a:p>
        </p:txBody>
      </p:sp>
      <p:sp>
        <p:nvSpPr>
          <p:cNvPr id="70" name="Rectangle 69">
            <a:extLst>
              <a:ext uri="{FF2B5EF4-FFF2-40B4-BE49-F238E27FC236}">
                <a16:creationId xmlns:a16="http://schemas.microsoft.com/office/drawing/2014/main" id="{0F7C1846-C545-47E4-88E8-B31862F8AC5A}"/>
              </a:ext>
            </a:extLst>
          </p:cNvPr>
          <p:cNvSpPr/>
          <p:nvPr/>
        </p:nvSpPr>
        <p:spPr bwMode="auto">
          <a:xfrm>
            <a:off x="5641130" y="4574239"/>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Q&amp;A</a:t>
            </a:r>
          </a:p>
        </p:txBody>
      </p:sp>
      <p:pic>
        <p:nvPicPr>
          <p:cNvPr id="1026"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44" y="173652"/>
            <a:ext cx="11898489"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96938" y="314423"/>
            <a:ext cx="999812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Bot Framework ( Conversational Commerce )</a:t>
            </a:r>
          </a:p>
        </p:txBody>
      </p:sp>
    </p:spTree>
    <p:extLst>
      <p:ext uri="{BB962C8B-B14F-4D97-AF65-F5344CB8AC3E}">
        <p14:creationId xmlns:p14="http://schemas.microsoft.com/office/powerpoint/2010/main" val="3342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1" y="173653"/>
            <a:ext cx="118999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22143" y="259506"/>
            <a:ext cx="7614905"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chemeClr val="bg1"/>
                </a:solidFill>
                <a:latin typeface="+mj-lt"/>
              </a:rPr>
              <a:t>App Economy to Bot Economy</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496" y="2675044"/>
            <a:ext cx="982285" cy="98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0191" y="4640137"/>
            <a:ext cx="1355651" cy="135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7539" y="3703766"/>
            <a:ext cx="1151918" cy="11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5532" y="1586424"/>
            <a:ext cx="1023938"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005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62302"/>
            <a:ext cx="11955462"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037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94" y="1520453"/>
            <a:ext cx="5765211" cy="3242931"/>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3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7128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1" y="1354483"/>
            <a:ext cx="10777537" cy="495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4" y="141037"/>
            <a:ext cx="11974691"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76519" y="237642"/>
            <a:ext cx="7371698"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chemeClr val="bg1"/>
                </a:solidFill>
                <a:latin typeface="+mj-lt"/>
              </a:rPr>
              <a:t>Bot Frame Work Components</a:t>
            </a:r>
          </a:p>
        </p:txBody>
      </p:sp>
    </p:spTree>
    <p:extLst>
      <p:ext uri="{BB962C8B-B14F-4D97-AF65-F5344CB8AC3E}">
        <p14:creationId xmlns:p14="http://schemas.microsoft.com/office/powerpoint/2010/main" val="1684071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Demos/ Code Walk Thro / </a:t>
            </a:r>
            <a:r>
              <a:rPr lang="en-US" sz="4400" dirty="0" err="1">
                <a:solidFill>
                  <a:schemeClr val="accent1"/>
                </a:solidFill>
              </a:rPr>
              <a:t>HoLs</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203132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Basic Bot</a:t>
            </a:r>
          </a:p>
          <a:p>
            <a:pPr marL="285750" indent="-285750">
              <a:buFont typeface="Wingdings" panose="05000000000000000000" pitchFamily="2" charset="2"/>
              <a:buChar char="q"/>
            </a:pPr>
            <a:r>
              <a:rPr lang="en-IN" dirty="0"/>
              <a:t>Waterfall Bot</a:t>
            </a:r>
          </a:p>
          <a:p>
            <a:pPr marL="285750" indent="-285750">
              <a:buFont typeface="Wingdings" panose="05000000000000000000" pitchFamily="2" charset="2"/>
              <a:buChar char="q"/>
            </a:pPr>
            <a:r>
              <a:rPr lang="en-IN" dirty="0"/>
              <a:t>Form Based Bot</a:t>
            </a:r>
          </a:p>
          <a:p>
            <a:pPr marL="285750" indent="-285750">
              <a:buFont typeface="Wingdings" panose="05000000000000000000" pitchFamily="2" charset="2"/>
              <a:buChar char="q"/>
            </a:pPr>
            <a:r>
              <a:rPr lang="en-IN" dirty="0" err="1"/>
              <a:t>QnA</a:t>
            </a:r>
            <a:r>
              <a:rPr lang="en-IN" dirty="0"/>
              <a:t> Bot</a:t>
            </a:r>
          </a:p>
          <a:p>
            <a:pPr marL="285750" indent="-285750">
              <a:buFont typeface="Wingdings" panose="05000000000000000000" pitchFamily="2" charset="2"/>
              <a:buChar char="q"/>
            </a:pPr>
            <a:r>
              <a:rPr lang="en-IN" dirty="0"/>
              <a:t>LUIS Bot</a:t>
            </a:r>
          </a:p>
          <a:p>
            <a:endParaRPr lang="en-IN" dirty="0"/>
          </a:p>
        </p:txBody>
      </p:sp>
    </p:spTree>
    <p:extLst>
      <p:ext uri="{BB962C8B-B14F-4D97-AF65-F5344CB8AC3E}">
        <p14:creationId xmlns:p14="http://schemas.microsoft.com/office/powerpoint/2010/main" val="864829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Key Bot Scenarios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1754326"/>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Cortana skills bot</a:t>
            </a:r>
          </a:p>
          <a:p>
            <a:pPr marL="285750" indent="-285750">
              <a:buFont typeface="Wingdings" panose="05000000000000000000" pitchFamily="2" charset="2"/>
              <a:buChar char="q"/>
            </a:pPr>
            <a:r>
              <a:rPr lang="en-IN" dirty="0"/>
              <a:t>Enterprise productivity bot</a:t>
            </a:r>
          </a:p>
          <a:p>
            <a:pPr marL="285750" indent="-285750">
              <a:buFont typeface="Wingdings" panose="05000000000000000000" pitchFamily="2" charset="2"/>
              <a:buChar char="q"/>
            </a:pPr>
            <a:r>
              <a:rPr lang="en-IN" dirty="0"/>
              <a:t>Information bot</a:t>
            </a:r>
          </a:p>
          <a:p>
            <a:pPr marL="285750" indent="-285750">
              <a:buFont typeface="Wingdings" panose="05000000000000000000" pitchFamily="2" charset="2"/>
              <a:buChar char="q"/>
            </a:pPr>
            <a:r>
              <a:rPr lang="en-IN" dirty="0"/>
              <a:t>IoT bot</a:t>
            </a:r>
          </a:p>
          <a:p>
            <a:endParaRPr lang="en-IN" dirty="0"/>
          </a:p>
        </p:txBody>
      </p:sp>
    </p:spTree>
    <p:extLst>
      <p:ext uri="{BB962C8B-B14F-4D97-AF65-F5344CB8AC3E}">
        <p14:creationId xmlns:p14="http://schemas.microsoft.com/office/powerpoint/2010/main" val="2298381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Enterprise productivity bot</a:t>
            </a:r>
          </a:p>
          <a:p>
            <a:pPr defTabSz="932563">
              <a:defRPr/>
            </a:pPr>
            <a:endParaRPr lang="en-IN" sz="4400" dirty="0"/>
          </a:p>
          <a:p>
            <a:pPr defTabSz="932563">
              <a:defRPr/>
            </a:pPr>
            <a:r>
              <a:rPr lang="en-US" sz="2800" dirty="0">
                <a:solidFill>
                  <a:schemeClr val="accent1"/>
                </a:solidFill>
              </a:rPr>
              <a:t>These bots increase productivity of any organization by integrating bots with productivity services like Office 365 and Dynamics CRM and any of their proprietary </a:t>
            </a:r>
            <a:r>
              <a:rPr lang="en-US" sz="2800" dirty="0" err="1">
                <a:solidFill>
                  <a:schemeClr val="accent1"/>
                </a:solidFill>
              </a:rPr>
              <a:t>LoB</a:t>
            </a:r>
            <a:r>
              <a:rPr lang="en-US" sz="2800" dirty="0">
                <a:solidFill>
                  <a:schemeClr val="accent1"/>
                </a:solidFill>
              </a:rPr>
              <a:t> Applications</a:t>
            </a:r>
            <a:endParaRPr lang="en-IN" sz="2400" dirty="0">
              <a:solidFill>
                <a:schemeClr val="accent1"/>
              </a:solidFill>
            </a:endParaRPr>
          </a:p>
          <a:p>
            <a:pPr defTabSz="932563">
              <a:defRPr/>
            </a:pPr>
            <a:endParaRPr lang="en-US" sz="1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4" name="Picture 3">
            <a:extLst>
              <a:ext uri="{FF2B5EF4-FFF2-40B4-BE49-F238E27FC236}">
                <a16:creationId xmlns:a16="http://schemas.microsoft.com/office/drawing/2014/main" id="{C5E31E35-BA13-461E-9130-15E875A4A1AD}"/>
              </a:ext>
            </a:extLst>
          </p:cNvPr>
          <p:cNvPicPr>
            <a:picLocks noChangeAspect="1"/>
          </p:cNvPicPr>
          <p:nvPr/>
        </p:nvPicPr>
        <p:blipFill>
          <a:blip r:embed="rId2"/>
          <a:stretch>
            <a:fillRect/>
          </a:stretch>
        </p:blipFill>
        <p:spPr>
          <a:xfrm>
            <a:off x="855407" y="2379692"/>
            <a:ext cx="9488129" cy="3729767"/>
          </a:xfrm>
          <a:prstGeom prst="rect">
            <a:avLst/>
          </a:prstGeom>
        </p:spPr>
      </p:pic>
    </p:spTree>
    <p:extLst>
      <p:ext uri="{BB962C8B-B14F-4D97-AF65-F5344CB8AC3E}">
        <p14:creationId xmlns:p14="http://schemas.microsoft.com/office/powerpoint/2010/main" val="3767941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3</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5021640" y="2810366"/>
            <a:ext cx="2361892"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Day 3</a:t>
            </a:r>
          </a:p>
        </p:txBody>
      </p:sp>
    </p:spTree>
    <p:extLst>
      <p:ext uri="{BB962C8B-B14F-4D97-AF65-F5344CB8AC3E}">
        <p14:creationId xmlns:p14="http://schemas.microsoft.com/office/powerpoint/2010/main" val="555679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Information bot</a:t>
            </a:r>
          </a:p>
          <a:p>
            <a:pPr defTabSz="932563">
              <a:defRPr/>
            </a:pPr>
            <a:r>
              <a:rPr lang="en-US" sz="2800" dirty="0">
                <a:solidFill>
                  <a:schemeClr val="accent1"/>
                </a:solidFill>
              </a:rPr>
              <a:t>May be the one you've heard the most about. There are lots of use-cases for a bot like this, including: FAQ, IT support, store location and information, open-ended search, retail/inventory...the list goes on. An information bot could be used to answer questions defined in a knowledge set or even more open-ended questions</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2" name="Picture 1">
            <a:extLst>
              <a:ext uri="{FF2B5EF4-FFF2-40B4-BE49-F238E27FC236}">
                <a16:creationId xmlns:a16="http://schemas.microsoft.com/office/drawing/2014/main" id="{F8DA287A-F9A2-472E-A19B-3A8C8464F883}"/>
              </a:ext>
            </a:extLst>
          </p:cNvPr>
          <p:cNvPicPr>
            <a:picLocks noChangeAspect="1"/>
          </p:cNvPicPr>
          <p:nvPr/>
        </p:nvPicPr>
        <p:blipFill>
          <a:blip r:embed="rId2"/>
          <a:stretch>
            <a:fillRect/>
          </a:stretch>
        </p:blipFill>
        <p:spPr>
          <a:xfrm>
            <a:off x="629265" y="2403254"/>
            <a:ext cx="10589341" cy="4095869"/>
          </a:xfrm>
          <a:prstGeom prst="rect">
            <a:avLst/>
          </a:prstGeom>
        </p:spPr>
      </p:pic>
    </p:spTree>
    <p:extLst>
      <p:ext uri="{BB962C8B-B14F-4D97-AF65-F5344CB8AC3E}">
        <p14:creationId xmlns:p14="http://schemas.microsoft.com/office/powerpoint/2010/main" val="3569389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Task automation</a:t>
            </a:r>
          </a:p>
          <a:p>
            <a:endParaRPr lang="en-IN" dirty="0"/>
          </a:p>
          <a:p>
            <a:pPr marL="742950" lvl="1" indent="-285750">
              <a:buFont typeface="Wingdings" panose="05000000000000000000" pitchFamily="2" charset="2"/>
              <a:buChar char="q"/>
            </a:pPr>
            <a:r>
              <a:rPr lang="en-US" dirty="0"/>
              <a:t>Bot enables a user to complete a specific task or set of tasks without any assistance from a human. This type of bot often closely resembles a typical app or website, communicating with the user primarily via rich user controls and text. It may have natural language understanding capabilities to enrich conversations with users.</a:t>
            </a:r>
          </a:p>
          <a:p>
            <a:pPr marL="742950" lvl="1" indent="-285750">
              <a:buFont typeface="Wingdings" panose="05000000000000000000" pitchFamily="2" charset="2"/>
              <a:buChar char="q"/>
            </a:pPr>
            <a:r>
              <a:rPr lang="en-US" dirty="0"/>
              <a:t>Examples  :  How to Reset my Password</a:t>
            </a:r>
            <a:endParaRPr lang="en-IN" dirty="0"/>
          </a:p>
          <a:p>
            <a:br>
              <a:rPr lang="en-IN" dirty="0"/>
            </a:br>
            <a:endParaRPr lang="en-IN" dirty="0"/>
          </a:p>
          <a:p>
            <a:pPr marL="285750" indent="-285750">
              <a:buFont typeface="Wingdings" panose="05000000000000000000" pitchFamily="2" charset="2"/>
              <a:buChar char="q"/>
            </a:pPr>
            <a:r>
              <a:rPr lang="en-US" dirty="0"/>
              <a:t>Access to knowledge and other content ( Knowledge Mining)</a:t>
            </a:r>
          </a:p>
          <a:p>
            <a:pPr marL="285750" indent="-285750">
              <a:buFont typeface="Wingdings" panose="05000000000000000000" pitchFamily="2" charset="2"/>
              <a:buChar char="q"/>
            </a:pPr>
            <a:endParaRPr lang="en-IN" dirty="0"/>
          </a:p>
          <a:p>
            <a:pPr marL="742950" lvl="1" indent="-285750">
              <a:buFont typeface="Wingdings" panose="05000000000000000000" pitchFamily="2" charset="2"/>
              <a:buChar char="q"/>
            </a:pPr>
            <a:r>
              <a:rPr lang="en-US" dirty="0"/>
              <a:t>Designed to provide information about virtually any topic. For example, one knowledge bot might answer questions about events such as, "What bot events are there at this conference?", "When is the next show?", or "Who is Tame Impala?" Another might answer IT-related questions such as "How do I update my operating system?" or "Where do I go to reset my password?" Yet another might answer questions about contacts such as "Who is John Doe?" or "What is Jane Doe's email address? </a:t>
            </a:r>
          </a:p>
          <a:p>
            <a:pPr marL="285750" lvl="1"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Bot to human handoff</a:t>
            </a:r>
          </a:p>
          <a:p>
            <a:pPr marL="742950" lvl="1" indent="-285750">
              <a:buFont typeface="Wingdings" panose="05000000000000000000" pitchFamily="2" charset="2"/>
              <a:buChar char="q"/>
            </a:pPr>
            <a:r>
              <a:rPr lang="en-US" dirty="0"/>
              <a:t>Regardless of how much artificial intelligence a bot possesses, there may still be times when it needs to hand off the conversation to a human being. The bot should recognize when it needs to hand off and provide the user with a clear, smooth transition.</a:t>
            </a:r>
            <a:endParaRPr lang="en-IN" dirty="0"/>
          </a:p>
          <a:p>
            <a:endParaRPr lang="en-IN" dirty="0"/>
          </a:p>
        </p:txBody>
      </p:sp>
    </p:spTree>
    <p:extLst>
      <p:ext uri="{BB962C8B-B14F-4D97-AF65-F5344CB8AC3E}">
        <p14:creationId xmlns:p14="http://schemas.microsoft.com/office/powerpoint/2010/main" val="470849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Bot to web browser and back</a:t>
            </a:r>
            <a:endParaRPr lang="en-IN" dirty="0"/>
          </a:p>
          <a:p>
            <a:pPr marL="742950" lvl="1" indent="-285750">
              <a:buFont typeface="Wingdings" panose="05000000000000000000" pitchFamily="2" charset="2"/>
              <a:buChar char="q"/>
            </a:pPr>
            <a:r>
              <a:rPr lang="en-US" dirty="0"/>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a:p>
            <a:pPr marL="742950" lvl="1" indent="-285750">
              <a:buFont typeface="Wingdings" panose="05000000000000000000" pitchFamily="2" charset="2"/>
              <a:buChar char="q"/>
            </a:pPr>
            <a:r>
              <a:rPr lang="en-US" dirty="0"/>
              <a:t>Two Main Scenarios :  Authentication &amp; Authorization, Security &amp; Compliance ( Online Payment)</a:t>
            </a:r>
            <a:br>
              <a:rPr lang="en-IN" dirty="0"/>
            </a:br>
            <a:endParaRPr lang="en-IN" dirty="0"/>
          </a:p>
          <a:p>
            <a:pPr marL="285750" indent="-285750">
              <a:buFont typeface="Wingdings" panose="05000000000000000000" pitchFamily="2" charset="2"/>
              <a:buChar char="q"/>
            </a:pPr>
            <a:r>
              <a:rPr lang="en-US" dirty="0"/>
              <a:t>Communicating with rich text and media</a:t>
            </a:r>
          </a:p>
          <a:p>
            <a:pPr marL="742950" lvl="1" indent="-285750">
              <a:buFont typeface="Wingdings" panose="05000000000000000000" pitchFamily="2" charset="2"/>
              <a:buChar char="q"/>
            </a:pPr>
            <a:r>
              <a:rPr lang="en-US" dirty="0"/>
              <a:t>Attachment: You may want to send the user content like an image or video</a:t>
            </a:r>
          </a:p>
          <a:p>
            <a:pPr marL="742950" lvl="1" indent="-285750">
              <a:buFont typeface="Wingdings" panose="05000000000000000000" pitchFamily="2" charset="2"/>
              <a:buChar char="q"/>
            </a:pPr>
            <a:r>
              <a:rPr lang="en-US" dirty="0"/>
              <a:t>Hero card: Besides a simple attachment, you can attach a hero card, which allows you to combine images and buttons in one object.</a:t>
            </a:r>
          </a:p>
          <a:p>
            <a:pPr marL="742950" lvl="1" indent="-285750">
              <a:buFont typeface="Wingdings" panose="05000000000000000000" pitchFamily="2" charset="2"/>
              <a:buChar char="q"/>
            </a:pPr>
            <a:r>
              <a:rPr lang="en-US" dirty="0"/>
              <a:t>Adaptive card: Adaptive cards make it easier for you to build for one channel and deploy to many, matching the theme of the destination.</a:t>
            </a:r>
          </a:p>
          <a:p>
            <a:pPr marL="742950" lvl="1" indent="-285750">
              <a:buFont typeface="Wingdings" panose="05000000000000000000" pitchFamily="2" charset="2"/>
              <a:buChar char="q"/>
            </a:pPr>
            <a:r>
              <a:rPr lang="en-US" dirty="0"/>
              <a:t>Carousel of cards: Use these when you want to include multiple attachments in a carousel layout, which places the attachments side-by-side and allows the user to scroll across (like a carousel...).</a:t>
            </a:r>
          </a:p>
          <a:p>
            <a:pPr marL="742950" lvl="1" indent="-285750">
              <a:buFont typeface="Wingdings" panose="05000000000000000000" pitchFamily="2" charset="2"/>
              <a:buChar char="q"/>
            </a:pPr>
            <a:r>
              <a:rPr lang="en-US" dirty="0"/>
              <a:t>Suggested actions: These are great and also known as "quick replies" that can be shown to the user for a single (specific) turn of the conversation, meaning that after the user makes a selection they cannot return and click an "older" suggestion. Suggested actions can be used to decrease the amount of typing for users, as well as to help guide users through a conversation.</a:t>
            </a:r>
          </a:p>
          <a:p>
            <a:endParaRPr lang="en-IN" dirty="0"/>
          </a:p>
        </p:txBody>
      </p:sp>
    </p:spTree>
    <p:extLst>
      <p:ext uri="{BB962C8B-B14F-4D97-AF65-F5344CB8AC3E}">
        <p14:creationId xmlns:p14="http://schemas.microsoft.com/office/powerpoint/2010/main" val="2939224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295465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Handling Interruptions</a:t>
            </a:r>
            <a:endParaRPr lang="en-IN" dirty="0"/>
          </a:p>
          <a:p>
            <a:pPr marL="742950" lvl="1" indent="-285750">
              <a:buFont typeface="Wingdings" panose="05000000000000000000" pitchFamily="2" charset="2"/>
              <a:buChar char="q"/>
            </a:pPr>
            <a:r>
              <a:rPr lang="en-US" dirty="0"/>
              <a:t>You might think that users are good and follow your planned conversation flow with no issues. However, often this is not the case. People change their minds, and you want your bot to be able to manage that. It's important to think about how you want your bot to handle those situations. Since all bots are different, the specifics will depend on your scenario.</a:t>
            </a:r>
          </a:p>
          <a:p>
            <a:br>
              <a:rPr lang="en-US" dirty="0"/>
            </a:br>
            <a:endParaRPr lang="en-US" dirty="0"/>
          </a:p>
          <a:p>
            <a:endParaRPr lang="en-US" dirty="0"/>
          </a:p>
          <a:p>
            <a:pPr algn="ctr"/>
            <a:r>
              <a:rPr lang="en-US" sz="2400" dirty="0">
                <a:solidFill>
                  <a:schemeClr val="accent1"/>
                </a:solidFill>
              </a:rPr>
              <a:t>Demo</a:t>
            </a:r>
            <a:endParaRPr lang="en-IN" sz="2400" dirty="0">
              <a:solidFill>
                <a:schemeClr val="accent1"/>
              </a:solidFill>
            </a:endParaRPr>
          </a:p>
        </p:txBody>
      </p:sp>
    </p:spTree>
    <p:extLst>
      <p:ext uri="{BB962C8B-B14F-4D97-AF65-F5344CB8AC3E}">
        <p14:creationId xmlns:p14="http://schemas.microsoft.com/office/powerpoint/2010/main" val="132218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859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8F464-0408-4CEF-A351-525364757542}"/>
              </a:ext>
            </a:extLst>
          </p:cNvPr>
          <p:cNvSpPr/>
          <p:nvPr/>
        </p:nvSpPr>
        <p:spPr>
          <a:xfrm>
            <a:off x="2377440" y="2753360"/>
            <a:ext cx="9154160" cy="1015663"/>
          </a:xfrm>
          <a:prstGeom prst="rect">
            <a:avLst/>
          </a:prstGeom>
        </p:spPr>
        <p:txBody>
          <a:bodyPr wrap="square">
            <a:spAutoFit/>
          </a:bodyPr>
          <a:lstStyle/>
          <a:p>
            <a:pPr defTabSz="932563">
              <a:defRPr/>
            </a:pPr>
            <a:r>
              <a:rPr lang="en-US" sz="6000" spc="-102" dirty="0">
                <a:ln w="3175">
                  <a:noFill/>
                </a:ln>
                <a:solidFill>
                  <a:schemeClr val="accent1"/>
                </a:solidFill>
                <a:latin typeface="+mj-lt"/>
                <a:cs typeface="Segoe UI" pitchFamily="34" charset="0"/>
              </a:rPr>
              <a:t>Day 2 closure and Q&amp;A</a:t>
            </a:r>
          </a:p>
        </p:txBody>
      </p:sp>
    </p:spTree>
    <p:extLst>
      <p:ext uri="{BB962C8B-B14F-4D97-AF65-F5344CB8AC3E}">
        <p14:creationId xmlns:p14="http://schemas.microsoft.com/office/powerpoint/2010/main" val="1134527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2028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Text Analytics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The Text Analytics API is a cloud-based service that provides advanced natural language processing over raw text, and includes four main functions: sentiment analysis, key phrase extraction, language detection, and entity recognition.</a:t>
            </a:r>
          </a:p>
          <a:p>
            <a:endParaRPr lang="en-US" sz="2800" b="1" dirty="0">
              <a:solidFill>
                <a:schemeClr val="accent1"/>
              </a:solidFill>
            </a:endParaRPr>
          </a:p>
          <a:p>
            <a:pPr algn="just" defTabSz="932563">
              <a:defRPr/>
            </a:pPr>
            <a:r>
              <a:rPr lang="en-IN" sz="2400" b="1" dirty="0">
                <a:solidFill>
                  <a:schemeClr val="accent1"/>
                </a:solidFill>
              </a:rPr>
              <a:t>Sentiment Analysis - </a:t>
            </a:r>
            <a:r>
              <a:rPr lang="en-IN" sz="2000" dirty="0"/>
              <a:t>Sentiment Analysis tells whether the given phrase is positive or Negative. The Api returns values between 0 to 1 . If the value is close to 1 it indicates the phrase is positive, if it close to 0 it indicate the phrase is negative.</a:t>
            </a:r>
          </a:p>
          <a:p>
            <a:pPr algn="just" defTabSz="932563">
              <a:defRPr/>
            </a:pPr>
            <a:endParaRPr lang="en-IN" sz="2000" dirty="0"/>
          </a:p>
          <a:p>
            <a:pPr algn="just" defTabSz="932563">
              <a:lnSpc>
                <a:spcPct val="100000"/>
              </a:lnSpc>
              <a:defRPr/>
            </a:pPr>
            <a:r>
              <a:rPr lang="en-IN" sz="2400" b="1" dirty="0">
                <a:solidFill>
                  <a:schemeClr val="accent1"/>
                </a:solidFill>
              </a:rPr>
              <a:t>Key Phrase Extraction -</a:t>
            </a:r>
            <a:r>
              <a:rPr lang="en-IN" sz="2400" b="1" dirty="0">
                <a:solidFill>
                  <a:schemeClr val="tx1"/>
                </a:solidFill>
              </a:rPr>
              <a:t> </a:t>
            </a:r>
            <a:r>
              <a:rPr lang="en-IN" sz="2000" b="1" dirty="0">
                <a:solidFill>
                  <a:schemeClr val="tx1"/>
                </a:solidFill>
              </a:rPr>
              <a:t>H</a:t>
            </a:r>
            <a:r>
              <a:rPr lang="en-IN" sz="2000" dirty="0">
                <a:solidFill>
                  <a:schemeClr val="tx1"/>
                </a:solidFill>
              </a:rPr>
              <a:t>elps </a:t>
            </a:r>
            <a:r>
              <a:rPr lang="en-IN" sz="2000" dirty="0"/>
              <a:t>you in identifying all Key words available in the phrase.</a:t>
            </a:r>
            <a:r>
              <a:rPr lang="en-US" sz="2000" dirty="0">
                <a:solidFill>
                  <a:schemeClr val="tx1"/>
                </a:solidFill>
              </a:rPr>
              <a:t> the document is bigger.</a:t>
            </a:r>
            <a:r>
              <a:rPr lang="en-US" sz="2000" dirty="0"/>
              <a:t> </a:t>
            </a:r>
            <a:r>
              <a:rPr lang="en-US" sz="2000" dirty="0">
                <a:solidFill>
                  <a:schemeClr val="tx1"/>
                </a:solidFill>
              </a:rPr>
              <a:t>Document size must be under 5,120 characters per document, and you. This works better when  can have up to 1,000 items (IDs) per collection.</a:t>
            </a:r>
          </a:p>
          <a:p>
            <a:pPr algn="just" defTabSz="932563">
              <a:lnSpc>
                <a:spcPct val="100000"/>
              </a:lnSpc>
              <a:defRPr/>
            </a:pPr>
            <a:endParaRPr lang="en-US" sz="2000" dirty="0">
              <a:solidFill>
                <a:schemeClr val="tx1"/>
              </a:solidFill>
            </a:endParaRPr>
          </a:p>
          <a:p>
            <a:pPr defTabSz="932563">
              <a:defRPr/>
            </a:pPr>
            <a:r>
              <a:rPr lang="en-IN" sz="2400" b="1" dirty="0">
                <a:solidFill>
                  <a:schemeClr val="accent1"/>
                </a:solidFill>
              </a:rPr>
              <a:t>Language Detection- </a:t>
            </a:r>
            <a:r>
              <a:rPr lang="en-US" sz="2000" dirty="0">
                <a:solidFill>
                  <a:schemeClr val="tx1"/>
                </a:solidFill>
              </a:rPr>
              <a:t>You can detect which language the input text is written in and report a single language code for every document submitted on the request for up to 120 languages. </a:t>
            </a:r>
          </a:p>
          <a:p>
            <a:pPr defTabSz="932563">
              <a:defRPr/>
            </a:pPr>
            <a:endParaRPr lang="en-US" sz="2000" dirty="0">
              <a:solidFill>
                <a:schemeClr val="tx1"/>
              </a:solidFill>
            </a:endParaRPr>
          </a:p>
          <a:p>
            <a:pPr defTabSz="932563">
              <a:defRPr/>
            </a:pPr>
            <a:r>
              <a:rPr lang="en-IN" sz="2400" b="1" dirty="0">
                <a:solidFill>
                  <a:srgbClr val="0070C0"/>
                </a:solidFill>
              </a:rPr>
              <a:t>NER(Named Entity Recognition) </a:t>
            </a:r>
            <a:r>
              <a:rPr lang="en-IN" sz="2000" dirty="0"/>
              <a:t>is the ability of Text Analytics which identifies the Entities available in the phrase </a:t>
            </a:r>
            <a:endParaRPr lang="en-IN" sz="2000" b="1" dirty="0">
              <a:solidFill>
                <a:schemeClr val="tx1"/>
              </a:solidFill>
            </a:endParaRPr>
          </a:p>
          <a:p>
            <a:pPr defTabSz="932563">
              <a:defRPr/>
            </a:pPr>
            <a:endParaRPr lang="en-US" sz="4000" dirty="0">
              <a:solidFill>
                <a:schemeClr val="accent1"/>
              </a:solidFill>
            </a:endParaRPr>
          </a:p>
          <a:p>
            <a:pPr defTabSz="932563">
              <a:defRPr/>
            </a:pPr>
            <a:endParaRPr lang="en-US" sz="200" dirty="0">
              <a:solidFill>
                <a:schemeClr val="tx1"/>
              </a:solidFill>
            </a:endParaRPr>
          </a:p>
          <a:p>
            <a:pPr marL="1428750" lvl="2" indent="-514350" defTabSz="932563">
              <a:buAutoNum type="arabicPeriod"/>
              <a:defRPr/>
            </a:pPr>
            <a:r>
              <a:rPr lang="en-US" sz="200" dirty="0">
                <a:solidFill>
                  <a:schemeClr val="accent1"/>
                </a:solidFill>
              </a:rPr>
              <a:t>. </a:t>
            </a:r>
            <a:endParaRPr lang="en-IN" sz="200" dirty="0">
              <a:solidFill>
                <a:schemeClr val="accent1"/>
              </a:solidFill>
            </a:endParaRPr>
          </a:p>
        </p:txBody>
      </p:sp>
    </p:spTree>
    <p:extLst>
      <p:ext uri="{BB962C8B-B14F-4D97-AF65-F5344CB8AC3E}">
        <p14:creationId xmlns:p14="http://schemas.microsoft.com/office/powerpoint/2010/main" val="1951305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455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API Request and Response</a:t>
            </a:r>
          </a:p>
          <a:p>
            <a:pPr defTabSz="932563">
              <a:defRPr/>
            </a:pPr>
            <a:r>
              <a:rPr lang="en-IN" sz="2800" dirty="0">
                <a:hlinkClick r:id="rId2"/>
              </a:rPr>
              <a:t>https://azure.microsoft.com/en-in/services/cognitive-services/text-analytics/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707363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Product / Any Entity Text Based Feedback Sentiments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out Data Pipelines that automatically extracts data from multiple sources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indent="-285750">
              <a:buFont typeface="Wingdings" panose="05000000000000000000" pitchFamily="2" charset="2"/>
              <a:buChar char="q"/>
            </a:pPr>
            <a:r>
              <a:rPr lang="en-US" sz="1600" dirty="0">
                <a:solidFill>
                  <a:srgbClr val="000000"/>
                </a:solidFill>
                <a:latin typeface="Segoe UI" panose="020B0502040204020203" pitchFamily="34" charset="0"/>
              </a:rPr>
              <a:t>Building out Knowledge Mining Use cases  </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30585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808816" cy="16205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err="1">
                <a:solidFill>
                  <a:schemeClr val="accent1"/>
                </a:solidFill>
              </a:rPr>
              <a:t>QnA</a:t>
            </a:r>
            <a:r>
              <a:rPr lang="en-US" sz="4400" dirty="0">
                <a:solidFill>
                  <a:schemeClr val="accent1"/>
                </a:solidFill>
              </a:rPr>
              <a:t> Maker </a:t>
            </a:r>
          </a:p>
          <a:p>
            <a:pPr defTabSz="932563">
              <a:defRPr/>
            </a:pPr>
            <a:endParaRPr lang="en-US" sz="2800" dirty="0">
              <a:solidFill>
                <a:schemeClr val="accent1"/>
              </a:solidFill>
            </a:endParaRPr>
          </a:p>
          <a:p>
            <a:pPr defTabSz="932563">
              <a:defRPr/>
            </a:pPr>
            <a:r>
              <a:rPr lang="en-IN" sz="3200" b="1" dirty="0"/>
              <a:t>Create an FAQ service from existing content</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689921"/>
            <a:ext cx="10636194" cy="2031325"/>
          </a:xfrm>
          <a:prstGeom prst="rect">
            <a:avLst/>
          </a:prstGeom>
        </p:spPr>
        <p:txBody>
          <a:bodyPr wrap="square">
            <a:spAutoFit/>
          </a:bodyPr>
          <a:lstStyle/>
          <a:p>
            <a:r>
              <a:rPr lang="en-IN" dirty="0"/>
              <a:t>Knowledge Base out of semi-structured content like FAQ documents, URLs, and product manuals and answers natural language questions by matching it with the best possible answer from the </a:t>
            </a:r>
            <a:r>
              <a:rPr lang="en-IN" dirty="0" err="1"/>
              <a:t>QnA’s</a:t>
            </a:r>
            <a:r>
              <a:rPr lang="en-IN" dirty="0"/>
              <a:t> in your Knowledge base.</a:t>
            </a:r>
          </a:p>
          <a:p>
            <a:endParaRPr lang="en-IN" dirty="0">
              <a:hlinkClick r:id="" action="ppaction://noaction"/>
            </a:endParaRPr>
          </a:p>
          <a:p>
            <a:r>
              <a:rPr lang="en-IN" dirty="0">
                <a:hlinkClick r:id="" action="ppaction://noaction"/>
              </a:rPr>
              <a:t>https://www.qnamaker.ai</a:t>
            </a:r>
            <a:endParaRPr lang="en-IN" dirty="0"/>
          </a:p>
          <a:p>
            <a:pPr lvl="1"/>
            <a:endParaRPr lang="en-IN"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
        <p:nvSpPr>
          <p:cNvPr id="2" name="Rectangle 1">
            <a:extLst>
              <a:ext uri="{FF2B5EF4-FFF2-40B4-BE49-F238E27FC236}">
                <a16:creationId xmlns:a16="http://schemas.microsoft.com/office/drawing/2014/main" id="{EEC877C6-A0D0-4A71-A7A7-5B384602BFBC}"/>
              </a:ext>
            </a:extLst>
          </p:cNvPr>
          <p:cNvSpPr/>
          <p:nvPr/>
        </p:nvSpPr>
        <p:spPr>
          <a:xfrm>
            <a:off x="124566" y="3459919"/>
            <a:ext cx="9572625" cy="3416320"/>
          </a:xfrm>
          <a:prstGeom prst="rect">
            <a:avLst/>
          </a:prstGeom>
        </p:spPr>
        <p:txBody>
          <a:bodyPr wrap="square">
            <a:spAutoFit/>
          </a:bodyPr>
          <a:lstStyle/>
          <a:p>
            <a:r>
              <a:rPr lang="en-IN" dirty="0" err="1"/>
              <a:t>QnA</a:t>
            </a:r>
            <a:r>
              <a:rPr lang="en-IN" dirty="0"/>
              <a:t> Maker Life Cycle</a:t>
            </a:r>
          </a:p>
          <a:p>
            <a:endParaRPr lang="en-IN" dirty="0"/>
          </a:p>
          <a:p>
            <a:r>
              <a:rPr lang="en-IN" dirty="0"/>
              <a:t>Step 1: Create a </a:t>
            </a:r>
            <a:r>
              <a:rPr lang="en-IN" dirty="0" err="1"/>
              <a:t>QnA</a:t>
            </a:r>
            <a:r>
              <a:rPr lang="en-IN" dirty="0"/>
              <a:t> Maker resource in the Azure portal.</a:t>
            </a:r>
          </a:p>
          <a:p>
            <a:endParaRPr lang="en-IN" dirty="0"/>
          </a:p>
          <a:p>
            <a:r>
              <a:rPr lang="en-IN" dirty="0"/>
              <a:t>Step 2: Create a knowledge base in the </a:t>
            </a:r>
            <a:r>
              <a:rPr lang="en-IN" dirty="0" err="1"/>
              <a:t>QnA</a:t>
            </a:r>
            <a:r>
              <a:rPr lang="en-IN" dirty="0"/>
              <a:t> Maker portal. Add files and URLs to create the knowledge base.</a:t>
            </a:r>
          </a:p>
          <a:p>
            <a:endParaRPr lang="en-IN" dirty="0"/>
          </a:p>
          <a:p>
            <a:r>
              <a:rPr lang="en-IN" dirty="0"/>
              <a:t>Step 3: Publish your knowledge base and test from your custom endpoint using </a:t>
            </a:r>
            <a:r>
              <a:rPr lang="en-IN" dirty="0" err="1"/>
              <a:t>cURL</a:t>
            </a:r>
            <a:r>
              <a:rPr lang="en-IN" dirty="0"/>
              <a:t> or Postman.</a:t>
            </a:r>
          </a:p>
          <a:p>
            <a:endParaRPr lang="en-IN" dirty="0"/>
          </a:p>
          <a:p>
            <a:r>
              <a:rPr lang="en-IN" dirty="0"/>
              <a:t>Step 4: From your client application, programmatically call your knowledge base's endpoint. The client application processes the JSON response to show the best answer to the user.</a:t>
            </a:r>
          </a:p>
          <a:p>
            <a:endParaRPr lang="en-IN" dirty="0"/>
          </a:p>
        </p:txBody>
      </p:sp>
    </p:spTree>
    <p:extLst>
      <p:ext uri="{BB962C8B-B14F-4D97-AF65-F5344CB8AC3E}">
        <p14:creationId xmlns:p14="http://schemas.microsoft.com/office/powerpoint/2010/main" val="2198257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Language Understanding (LUIS) is a cloud-based API service that applies custom machine-learning intelligence to a user's conversational, natural language text to predict overall meaning, and pull out relevant, detailed information.</a:t>
            </a:r>
          </a:p>
          <a:p>
            <a:endParaRPr lang="en-US" sz="2800" dirty="0"/>
          </a:p>
          <a:p>
            <a:r>
              <a:rPr lang="en-US" sz="2400" dirty="0">
                <a:solidFill>
                  <a:schemeClr val="tx1"/>
                </a:solidFill>
              </a:rPr>
              <a:t>A LUIS app contains a domain-specific natural language model. You can start the LUIS app with a prebuilt domain model, build your own model, or blend pieces of a prebuilt domain with your own custom information.</a:t>
            </a:r>
          </a:p>
          <a:p>
            <a:pPr algn="just" defTabSz="932563">
              <a:defRPr/>
            </a:pPr>
            <a:endParaRPr lang="en-US" sz="2400" dirty="0">
              <a:solidFill>
                <a:schemeClr val="accent1"/>
              </a:solidFill>
            </a:endParaRPr>
          </a:p>
          <a:p>
            <a:r>
              <a:rPr lang="en-US" sz="2400" dirty="0">
                <a:solidFill>
                  <a:schemeClr val="accent1"/>
                </a:solidFill>
              </a:rPr>
              <a:t>Prebuilt model</a:t>
            </a:r>
            <a:r>
              <a:rPr lang="en-US" sz="2400" dirty="0">
                <a:solidFill>
                  <a:schemeClr val="tx1"/>
                </a:solidFill>
              </a:rPr>
              <a:t> LUIS has many prebuilt domain models including intents, utterances, and prebuilt entities. </a:t>
            </a:r>
            <a:r>
              <a:rPr lang="en-US" sz="2400" dirty="0">
                <a:solidFill>
                  <a:schemeClr val="tx1"/>
                </a:solidFill>
                <a:hlinkClick r:id="rId2">
                  <a:extLst>
                    <a:ext uri="{A12FA001-AC4F-418D-AE19-62706E023703}">
                      <ahyp:hlinkClr xmlns:ahyp="http://schemas.microsoft.com/office/drawing/2018/hyperlinkcolor" val="tx"/>
                    </a:ext>
                  </a:extLst>
                </a:hlinkClick>
              </a:rPr>
              <a:t>Prebuilt domain models</a:t>
            </a:r>
            <a:r>
              <a:rPr lang="en-US" sz="2400" dirty="0">
                <a:solidFill>
                  <a:schemeClr val="tx1"/>
                </a:solidFill>
              </a:rPr>
              <a:t> include the entire design for you and are a great way to start using LUIS quickly.</a:t>
            </a:r>
          </a:p>
          <a:p>
            <a:br>
              <a:rPr lang="en-US" sz="2400" dirty="0">
                <a:solidFill>
                  <a:schemeClr val="tx1"/>
                </a:solidFill>
              </a:rPr>
            </a:br>
            <a:endParaRPr lang="en-US" sz="2400" dirty="0">
              <a:solidFill>
                <a:schemeClr val="tx1"/>
              </a:solidFill>
            </a:endParaRPr>
          </a:p>
          <a:p>
            <a:r>
              <a:rPr lang="en-US" sz="2400" dirty="0">
                <a:solidFill>
                  <a:schemeClr val="accent1"/>
                </a:solidFill>
              </a:rPr>
              <a:t>Custom Model</a:t>
            </a:r>
            <a:r>
              <a:rPr lang="en-US" sz="2400" dirty="0">
                <a:solidFill>
                  <a:schemeClr val="tx1"/>
                </a:solidFill>
              </a:rPr>
              <a:t> LUIS gives you several ways to identify your own custom intents and entities including machine-learned entities, specific or literal entities, and a combination of machine-learned and literal.</a:t>
            </a:r>
          </a:p>
          <a:p>
            <a:br>
              <a:rPr lang="en-US" sz="2800" dirty="0"/>
            </a:b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685344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240144" y="69335"/>
            <a:ext cx="11665529" cy="61929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Concepts in LUIS</a:t>
            </a:r>
          </a:p>
          <a:p>
            <a:endParaRPr lang="en-US" sz="2800" dirty="0"/>
          </a:p>
          <a:p>
            <a:pPr marL="457200" indent="-457200">
              <a:buAutoNum type="arabicPeriod"/>
            </a:pPr>
            <a:r>
              <a:rPr lang="en-US" sz="2800" dirty="0">
                <a:solidFill>
                  <a:srgbClr val="0070C0"/>
                </a:solidFill>
              </a:rPr>
              <a:t>Utterances</a:t>
            </a:r>
            <a:r>
              <a:rPr lang="en-US" sz="2800" dirty="0">
                <a:solidFill>
                  <a:schemeClr val="tx1"/>
                </a:solidFill>
              </a:rPr>
              <a:t> </a:t>
            </a:r>
            <a:r>
              <a:rPr lang="en-US" sz="2400" dirty="0">
                <a:solidFill>
                  <a:schemeClr val="tx1"/>
                </a:solidFill>
              </a:rPr>
              <a:t>are the  </a:t>
            </a:r>
            <a:r>
              <a:rPr lang="en-IN" sz="2400" dirty="0"/>
              <a:t>Inputs from the user which app needs to interpret.</a:t>
            </a:r>
            <a:endParaRPr lang="en-US" sz="2400" dirty="0">
              <a:solidFill>
                <a:schemeClr val="tx1"/>
              </a:solidFill>
            </a:endParaRPr>
          </a:p>
          <a:p>
            <a:r>
              <a:rPr lang="en-US" sz="2800" dirty="0">
                <a:solidFill>
                  <a:schemeClr val="tx1"/>
                </a:solidFill>
              </a:rPr>
              <a:t>2.   </a:t>
            </a:r>
            <a:r>
              <a:rPr lang="en-US" sz="2800" dirty="0">
                <a:solidFill>
                  <a:srgbClr val="0070C0"/>
                </a:solidFill>
              </a:rPr>
              <a:t>Intents</a:t>
            </a:r>
            <a:r>
              <a:rPr lang="en-US" sz="2800" dirty="0">
                <a:solidFill>
                  <a:schemeClr val="tx1"/>
                </a:solidFill>
              </a:rPr>
              <a:t> </a:t>
            </a:r>
            <a:r>
              <a:rPr lang="en-IN" sz="2400" dirty="0"/>
              <a:t>User Intention</a:t>
            </a:r>
            <a:endParaRPr lang="en-US" sz="2400" dirty="0">
              <a:solidFill>
                <a:schemeClr val="tx1"/>
              </a:solidFill>
            </a:endParaRPr>
          </a:p>
          <a:p>
            <a:r>
              <a:rPr lang="en-US" sz="2800" dirty="0">
                <a:solidFill>
                  <a:schemeClr val="tx1"/>
                </a:solidFill>
              </a:rPr>
              <a:t>3.   </a:t>
            </a:r>
            <a:r>
              <a:rPr lang="en-US" sz="2800" dirty="0">
                <a:solidFill>
                  <a:srgbClr val="0070C0"/>
                </a:solidFill>
              </a:rPr>
              <a:t>Entities </a:t>
            </a:r>
            <a:r>
              <a:rPr lang="en-IN" sz="2400" dirty="0"/>
              <a:t>Extracts  data from the utterance. LUIS offers different types of entities for different types of data.</a:t>
            </a:r>
          </a:p>
          <a:p>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106605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20938</TotalTime>
  <Words>2485</Words>
  <Application>Microsoft Office PowerPoint</Application>
  <PresentationFormat>Widescreen</PresentationFormat>
  <Paragraphs>328</Paragraphs>
  <Slides>35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Segoe UI</vt:lpstr>
      <vt:lpstr>Segoe UI Light</vt:lpstr>
      <vt:lpstr>Segoe UI Semibold</vt:lpstr>
      <vt:lpstr>Segoe UI Semilight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Conversational Commerce  </vt:lpstr>
      <vt:lpstr>Your bots – wherever your users converse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Madhavi Jha</dc:creator>
  <cp:lastModifiedBy>Suneetha Chowdary</cp:lastModifiedBy>
  <cp:revision>337</cp:revision>
  <dcterms:created xsi:type="dcterms:W3CDTF">2018-06-04T19:08:48Z</dcterms:created>
  <dcterms:modified xsi:type="dcterms:W3CDTF">2019-12-30T05:11:01Z</dcterms:modified>
</cp:coreProperties>
</file>